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2"/>
  </p:notesMasterIdLst>
  <p:sldIdLst>
    <p:sldId id="256" r:id="rId4"/>
    <p:sldId id="288" r:id="rId5"/>
    <p:sldId id="289" r:id="rId6"/>
    <p:sldId id="257" r:id="rId7"/>
    <p:sldId id="258" r:id="rId8"/>
    <p:sldId id="259" r:id="rId9"/>
    <p:sldId id="282" r:id="rId10"/>
    <p:sldId id="283" r:id="rId11"/>
    <p:sldId id="284" r:id="rId12"/>
    <p:sldId id="285" r:id="rId13"/>
    <p:sldId id="286" r:id="rId14"/>
    <p:sldId id="267" r:id="rId15"/>
    <p:sldId id="268" r:id="rId16"/>
    <p:sldId id="269" r:id="rId17"/>
    <p:sldId id="270" r:id="rId18"/>
    <p:sldId id="272" r:id="rId19"/>
    <p:sldId id="275" r:id="rId20"/>
    <p:sldId id="279" r:id="rId21"/>
    <p:sldId id="331" r:id="rId22"/>
    <p:sldId id="333" r:id="rId23"/>
    <p:sldId id="334" r:id="rId24"/>
    <p:sldId id="335" r:id="rId25"/>
    <p:sldId id="346" r:id="rId26"/>
    <p:sldId id="336" r:id="rId27"/>
    <p:sldId id="337" r:id="rId28"/>
    <p:sldId id="338" r:id="rId29"/>
    <p:sldId id="339" r:id="rId30"/>
    <p:sldId id="340" r:id="rId31"/>
    <p:sldId id="341" r:id="rId32"/>
    <p:sldId id="343" r:id="rId33"/>
    <p:sldId id="344" r:id="rId34"/>
    <p:sldId id="345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8" r:id="rId61"/>
    <p:sldId id="319" r:id="rId62"/>
    <p:sldId id="320" r:id="rId63"/>
    <p:sldId id="321" r:id="rId64"/>
    <p:sldId id="322" r:id="rId65"/>
    <p:sldId id="323" r:id="rId66"/>
    <p:sldId id="327" r:id="rId67"/>
    <p:sldId id="347" r:id="rId68"/>
    <p:sldId id="350" r:id="rId69"/>
    <p:sldId id="351" r:id="rId70"/>
    <p:sldId id="35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3011" autoAdjust="0"/>
  </p:normalViewPr>
  <p:slideViewPr>
    <p:cSldViewPr>
      <p:cViewPr varScale="1">
        <p:scale>
          <a:sx n="68" d="100"/>
          <a:sy n="68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A3BE-B83C-4C25-9FAA-D8DB018EFC94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F1E76-5117-4BC7-AEE3-E364867E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4915B18-0ED8-4CE9-A17F-97E76D4870F4}" type="datetime1">
              <a:rPr lang="en-US" smtClean="0"/>
              <a:pPr/>
              <a:t>11/14/2012</a:t>
            </a:fld>
            <a:endParaRPr lang="en-US" smtClean="0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51ED3-5342-4979-8BB2-035F07E4067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EEABE63-A430-41C7-94A9-6032C6C27174}" type="datetime1">
              <a:rPr lang="en-US" smtClean="0"/>
              <a:pPr/>
              <a:t>11/14/2012</a:t>
            </a:fld>
            <a:endParaRPr lang="en-US" smtClean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A1A9C-DD29-4B2D-860D-5A310C0E0B9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6049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7D1016-FC5D-4943-8A63-FE2494035D7F}" type="datetime1">
              <a:rPr lang="en-US" smtClean="0"/>
              <a:pPr/>
              <a:t>11/14/2012</a:t>
            </a:fld>
            <a:endParaRPr lang="en-US" smtClean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CADB8-D1BC-4319-B1DD-6FE8A565AEA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.istockimg.com/file_thumbview_approve/985480/2/stock-illustration-985480-loop-contraception.jpg"/>
          <p:cNvPicPr>
            <a:picLocks noChangeAspect="1" noChangeArrowheads="1"/>
          </p:cNvPicPr>
          <p:nvPr userDrawn="1"/>
        </p:nvPicPr>
        <p:blipFill>
          <a:blip r:embed="rId2">
            <a:lum bright="52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ealth.ninemsn.com.au/img/pregnancy/breastfeeding.jpg"/>
          <p:cNvPicPr>
            <a:picLocks noChangeAspect="1" noChangeArrowheads="1"/>
          </p:cNvPicPr>
          <p:nvPr userDrawn="1"/>
        </p:nvPicPr>
        <p:blipFill>
          <a:blip r:embed="rId13">
            <a:lum bright="31000" contrast="-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.istockimg.com/file_thumbview_approve/985480/2/stock-illustration-985480-loop-contraception.jpg"/>
          <p:cNvPicPr>
            <a:picLocks noChangeAspect="1" noChangeArrowheads="1"/>
          </p:cNvPicPr>
          <p:nvPr userDrawn="1"/>
        </p:nvPicPr>
        <p:blipFill>
          <a:blip r:embed="rId13">
            <a:lum bright="52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.istockimg.com/file_thumbview_approve/985480/2/stock-illustration-985480-loop-contraception.jpg"/>
          <p:cNvPicPr>
            <a:picLocks noChangeAspect="1" noChangeArrowheads="1"/>
          </p:cNvPicPr>
          <p:nvPr userDrawn="1"/>
        </p:nvPicPr>
        <p:blipFill>
          <a:blip r:embed="rId13">
            <a:lum bright="52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1873-04F9-4C2B-AC17-C69CD7A5677D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270F-7C22-44BB-B4C4-213FC3C8F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 userDrawn="1"/>
        </p:nvPicPr>
        <p:blipFill>
          <a:blip r:embed="rId13">
            <a:lum bright="-40000" contrast="-7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78C1-A1A8-43F3-A6BA-A445E10E0340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52D5E-147B-4EA0-9344-DCB409CA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lagappa\Desktop\nagerkoil\Maanuthu%20MAnthaiyile%20bit.mp3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523999"/>
          </a:xfrm>
        </p:spPr>
        <p:txBody>
          <a:bodyPr/>
          <a:lstStyle/>
          <a:p>
            <a:r>
              <a:rPr lang="en-US" dirty="0" smtClean="0"/>
              <a:t>Postpartum Contraception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886200"/>
            <a:ext cx="4648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Prof N Palaniappan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Chennai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9634" name="Picture 2" descr="http://4.bp.blogspot.com/-M4qjw0UkwLE/Tgi8luXppzI/AAAAAAAACBs/FjAZO17Su44/s1600/Birth+Cont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52775"/>
            <a:ext cx="4476750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dirty="0" smtClean="0"/>
              <a:t>POPs: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Cause changes in menstrual bleeding pattern</a:t>
            </a:r>
          </a:p>
          <a:p>
            <a:r>
              <a:rPr lang="en-US" dirty="0" smtClean="0"/>
              <a:t>Some weight gain or loss may occur</a:t>
            </a:r>
            <a:endParaRPr lang="en-US" i="1" dirty="0" smtClean="0"/>
          </a:p>
          <a:p>
            <a:r>
              <a:rPr lang="en-US" dirty="0" smtClean="0"/>
              <a:t>User-dependent (require continued motivation and daily use)</a:t>
            </a:r>
          </a:p>
          <a:p>
            <a:r>
              <a:rPr lang="en-US" dirty="0" smtClean="0"/>
              <a:t>Must be taken at the same time every day</a:t>
            </a:r>
          </a:p>
          <a:p>
            <a:r>
              <a:rPr lang="en-US" dirty="0" smtClean="0"/>
              <a:t>Forgetfulness increases method failure</a:t>
            </a:r>
          </a:p>
          <a:p>
            <a:r>
              <a:rPr lang="en-US" dirty="0" smtClean="0"/>
              <a:t>Effectiveness may be lowered when certain drugs for epilepsy (</a:t>
            </a:r>
            <a:r>
              <a:rPr lang="en-US" dirty="0" err="1" smtClean="0"/>
              <a:t>phenytoin</a:t>
            </a:r>
            <a:r>
              <a:rPr lang="en-US" dirty="0" smtClean="0"/>
              <a:t> and barbiturates) or tuberculosis (</a:t>
            </a:r>
            <a:r>
              <a:rPr lang="en-US" dirty="0" err="1" smtClean="0"/>
              <a:t>rifampin</a:t>
            </a:r>
            <a:r>
              <a:rPr lang="en-US" dirty="0" smtClean="0"/>
              <a:t>) are taken</a:t>
            </a:r>
          </a:p>
          <a:p>
            <a:r>
              <a:rPr lang="en-US" dirty="0" smtClean="0"/>
              <a:t>Do not protect against STDs (e.g., HBV, HIV/AIDS)</a:t>
            </a:r>
          </a:p>
          <a:p>
            <a:endParaRPr lang="en-US" dirty="0"/>
          </a:p>
        </p:txBody>
      </p:sp>
      <p:pic>
        <p:nvPicPr>
          <p:cNvPr id="59394" name="Picture 2" descr="http://www.flprobatelitigation.com/uploads/image/limitation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"/>
            <a:ext cx="2743200" cy="2431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POPs: Conditions Requiring Precaution (WHO Class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POPs are not recommended unless other methods are not available or acceptable if woman:</a:t>
            </a:r>
          </a:p>
          <a:p>
            <a:pPr lvl="1" indent="-276225"/>
            <a:r>
              <a:rPr lang="en-US" sz="1800" dirty="0" smtClean="0"/>
              <a:t>Is breastfeeding (&lt; 6 weeks postpartum)</a:t>
            </a:r>
          </a:p>
          <a:p>
            <a:pPr lvl="1" indent="-276225"/>
            <a:r>
              <a:rPr lang="en-US" sz="1800" dirty="0" smtClean="0"/>
              <a:t>Has unexplained vaginal bleeding (only if serious problem suspected)</a:t>
            </a:r>
          </a:p>
          <a:p>
            <a:pPr lvl="1" indent="-276225"/>
            <a:r>
              <a:rPr lang="en-US" sz="1800" dirty="0" smtClean="0"/>
              <a:t>Has breast cancer (current or history)</a:t>
            </a:r>
          </a:p>
          <a:p>
            <a:pPr lvl="1" indent="-276225"/>
            <a:r>
              <a:rPr lang="en-US" sz="1800" dirty="0" smtClean="0"/>
              <a:t>Is jaundiced (active, symptomatic)</a:t>
            </a:r>
          </a:p>
          <a:p>
            <a:pPr lvl="1"/>
            <a:r>
              <a:rPr lang="en-US" sz="1800" dirty="0" smtClean="0"/>
              <a:t>Is taking drugs for epilepsy (</a:t>
            </a:r>
            <a:r>
              <a:rPr lang="en-US" sz="1800" dirty="0" err="1" smtClean="0"/>
              <a:t>phenytoin</a:t>
            </a:r>
            <a:r>
              <a:rPr lang="en-US" sz="1800" dirty="0" smtClean="0"/>
              <a:t> and barbiturates) or tuberculosis (</a:t>
            </a:r>
            <a:r>
              <a:rPr lang="en-US" sz="1800" dirty="0" err="1" smtClean="0"/>
              <a:t>rifampin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Has severe cirrhosis</a:t>
            </a:r>
          </a:p>
          <a:p>
            <a:pPr lvl="1"/>
            <a:r>
              <a:rPr lang="en-US" sz="1800" dirty="0" smtClean="0"/>
              <a:t>Has liver tumors (adenoma and </a:t>
            </a:r>
            <a:r>
              <a:rPr lang="en-US" sz="1800" dirty="0" err="1" smtClean="0"/>
              <a:t>hepatoma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Has had a stroke </a:t>
            </a:r>
          </a:p>
          <a:p>
            <a:pPr lvl="1"/>
            <a:r>
              <a:rPr lang="en-US" sz="1800" dirty="0" smtClean="0"/>
              <a:t>Has ischemic heart disease (current and history of)</a:t>
            </a:r>
          </a:p>
          <a:p>
            <a:pPr lvl="1" indent="-276225"/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mtClean="0"/>
              <a:t>POPs: Conditions for Which There Are No Restrictions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2800" dirty="0" smtClean="0"/>
              <a:t>Blood pressure (&lt; 180/110)</a:t>
            </a:r>
          </a:p>
          <a:p>
            <a:r>
              <a:rPr lang="en-US" sz="2800" dirty="0" smtClean="0"/>
              <a:t>Diabetes (uncomplicated or &lt; 20 years duration)</a:t>
            </a:r>
          </a:p>
          <a:p>
            <a:r>
              <a:rPr lang="en-US" sz="2800" dirty="0" smtClean="0"/>
              <a:t>Pre-</a:t>
            </a:r>
            <a:r>
              <a:rPr lang="en-US" sz="2800" dirty="0" err="1" smtClean="0"/>
              <a:t>eclampsia</a:t>
            </a:r>
            <a:r>
              <a:rPr lang="en-US" sz="2800" dirty="0" smtClean="0"/>
              <a:t> (history of)</a:t>
            </a:r>
          </a:p>
          <a:p>
            <a:r>
              <a:rPr lang="en-US" sz="2800" dirty="0" smtClean="0"/>
              <a:t>Smoking (any age, any amount)</a:t>
            </a:r>
          </a:p>
          <a:p>
            <a:r>
              <a:rPr lang="en-US" sz="2800" dirty="0" smtClean="0"/>
              <a:t>Surgery (with or without prolonged bed rest)</a:t>
            </a:r>
          </a:p>
          <a:p>
            <a:r>
              <a:rPr lang="en-US" sz="2800" dirty="0" err="1" smtClean="0"/>
              <a:t>Thromboembolic</a:t>
            </a:r>
            <a:r>
              <a:rPr lang="en-US" sz="2800" dirty="0" smtClean="0"/>
              <a:t> disorders</a:t>
            </a:r>
          </a:p>
          <a:p>
            <a:r>
              <a:rPr lang="en-US" sz="2800" dirty="0" err="1" smtClean="0"/>
              <a:t>Valvular</a:t>
            </a:r>
            <a:r>
              <a:rPr lang="en-US" sz="2800" dirty="0" smtClean="0"/>
              <a:t> heart disease (symptomatic or asymptomatic)</a:t>
            </a: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3C277-B25A-4DB1-8941-06C550229F62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57346" name="Picture 2" descr="http://cdn2-b.examiner.com/sites/default/files/styles/image_content_width/hash/5e/c2/2010%20Timeline%20-%20No%20Restrictions%20on%20annual%20dollar%20limits%20HealthCare.gov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154212"/>
            <a:ext cx="2667000" cy="170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6096000" cy="1143000"/>
          </a:xfrm>
          <a:noFill/>
        </p:spPr>
        <p:txBody>
          <a:bodyPr/>
          <a:lstStyle/>
          <a:p>
            <a:r>
              <a:rPr lang="en-US" dirty="0" smtClean="0"/>
              <a:t>POPs: When to Start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1085850" y="2133600"/>
            <a:ext cx="7296150" cy="4032250"/>
          </a:xfrm>
          <a:noFill/>
        </p:spPr>
        <p:txBody>
          <a:bodyPr>
            <a:noAutofit/>
          </a:bodyPr>
          <a:lstStyle/>
          <a:p>
            <a:r>
              <a:rPr lang="en-US" sz="2400" dirty="0" smtClean="0"/>
              <a:t>Day 1 of the menstrual cycle</a:t>
            </a:r>
          </a:p>
          <a:p>
            <a:r>
              <a:rPr lang="en-US" sz="2400" dirty="0" smtClean="0"/>
              <a:t>Anytime you can be reasonably sure the woman is not pregnant</a:t>
            </a:r>
          </a:p>
          <a:p>
            <a:r>
              <a:rPr lang="en-US" sz="2400" dirty="0" smtClean="0"/>
              <a:t> Postpartum: </a:t>
            </a:r>
          </a:p>
          <a:p>
            <a:pPr lvl="1"/>
            <a:r>
              <a:rPr lang="en-US" sz="2200" dirty="0" smtClean="0"/>
              <a:t>after 6 months if using </a:t>
            </a:r>
            <a:r>
              <a:rPr lang="en-US" sz="2200" dirty="0" err="1" smtClean="0"/>
              <a:t>lactational</a:t>
            </a:r>
            <a:r>
              <a:rPr lang="en-US" sz="2200" dirty="0" smtClean="0"/>
              <a:t> amenorrhea method (LAM)</a:t>
            </a:r>
          </a:p>
          <a:p>
            <a:pPr lvl="1"/>
            <a:r>
              <a:rPr lang="en-US" sz="2200" dirty="0" smtClean="0"/>
              <a:t>after 6 weeks if breastfeeding but not using LAM</a:t>
            </a:r>
          </a:p>
          <a:p>
            <a:pPr lvl="1">
              <a:spcAft>
                <a:spcPct val="40000"/>
              </a:spcAft>
            </a:pPr>
            <a:r>
              <a:rPr lang="en-US" sz="2200" dirty="0" smtClean="0"/>
              <a:t>immediately or within 6 weeks if not breastfeeding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Postabortion</a:t>
            </a:r>
            <a:r>
              <a:rPr lang="en-US" sz="2400" dirty="0" smtClean="0"/>
              <a:t> (immediately)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270905-A372-494E-BDA6-186C262030FC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55298" name="Picture 2" descr="http://www.berkeleyheightstwp.com/images/animated/ani_calenda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38400" cy="2385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Oral </a:t>
            </a:r>
            <a:r>
              <a:rPr lang="en-GB" dirty="0" err="1" smtClean="0"/>
              <a:t>desogestrel</a:t>
            </a:r>
            <a:r>
              <a:rPr lang="en-GB" dirty="0" smtClean="0"/>
              <a:t> - negligible effects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Metabolic parameters</a:t>
            </a:r>
          </a:p>
          <a:p>
            <a:r>
              <a:rPr lang="en-GB" sz="2800" dirty="0" err="1" smtClean="0"/>
              <a:t>Hemostasis</a:t>
            </a:r>
            <a:endParaRPr lang="en-GB" sz="2800" dirty="0" smtClean="0"/>
          </a:p>
          <a:p>
            <a:r>
              <a:rPr lang="en-GB" sz="2800" dirty="0" smtClean="0"/>
              <a:t>Lipid metabolism</a:t>
            </a:r>
          </a:p>
          <a:p>
            <a:r>
              <a:rPr lang="en-GB" sz="2800" dirty="0" smtClean="0"/>
              <a:t>Carbohydrate metabolism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EC39F4-2FD3-464E-9C69-56B03F0315BE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53250" name="Picture 2" descr="http://www.fullfreestuff.com/free-graphics/downloads/animation/Food/Vegetables/animated%20vegetable%20salad%20in%20wooden%20bow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</a:t>
            </a:r>
            <a:endParaRPr lang="en-GB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There is no evidence that the efficacy of </a:t>
            </a:r>
            <a:r>
              <a:rPr lang="en-GB" sz="2400" dirty="0" err="1" smtClean="0"/>
              <a:t>progestogen</a:t>
            </a:r>
            <a:r>
              <a:rPr lang="en-GB" sz="2400" dirty="0" smtClean="0"/>
              <a:t>-only pills (</a:t>
            </a:r>
            <a:r>
              <a:rPr lang="en-GB" sz="2400" i="1" dirty="0" smtClean="0"/>
              <a:t>traditional or </a:t>
            </a:r>
            <a:r>
              <a:rPr lang="en-GB" sz="2400" i="1" dirty="0" err="1" smtClean="0"/>
              <a:t>d</a:t>
            </a:r>
            <a:r>
              <a:rPr lang="en-GB" sz="2400" dirty="0" err="1" smtClean="0"/>
              <a:t>esogestrel</a:t>
            </a:r>
            <a:r>
              <a:rPr lang="en-GB" sz="2400" dirty="0" smtClean="0"/>
              <a:t>-only) is reduced in women weighing &gt;70 kg and therefore the licensed use of one pill per day is recommended. (Grade B)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272DA9-B80A-4B00-ADDE-E63D92AF26B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505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Women may be advised that if a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</a:t>
            </a:r>
            <a:r>
              <a:rPr kumimoji="0" lang="en-GB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progestogen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-only pill is more than 3 hours late or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desogestrel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-only pill is more than 12 hours late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should: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take the late or missed pill now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continue pill taking as usual (this may mean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taking two pills at the same time)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use condoms or abstain from sex for 48 hours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the pill is taken. (Grade 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If a woman vomits within 2 hours of pill taking another pill should be taken as soon as possible (Grade C)</a:t>
            </a:r>
          </a:p>
          <a:p>
            <a:r>
              <a:rPr lang="en-GB" sz="2400" dirty="0" smtClean="0"/>
              <a:t>Women using liver enzyme-inducing medications short term should be advised to use condoms in addition to </a:t>
            </a:r>
            <a:r>
              <a:rPr lang="en-GB" sz="2400" dirty="0" err="1" smtClean="0"/>
              <a:t>progestogen</a:t>
            </a:r>
            <a:r>
              <a:rPr lang="en-GB" sz="2400" dirty="0" smtClean="0"/>
              <a:t>-only pills and for at least 4 weeks after the liver enzyme-inducer is stopped. (Grade C)</a:t>
            </a:r>
          </a:p>
          <a:p>
            <a:r>
              <a:rPr lang="en-GB" sz="2400" dirty="0" smtClean="0"/>
              <a:t>Women using liver enzyme-inducing medications </a:t>
            </a:r>
            <a:r>
              <a:rPr lang="en-GB" sz="2400" i="1" dirty="0" smtClean="0"/>
              <a:t>long term should be advised that the efficacy of </a:t>
            </a:r>
            <a:r>
              <a:rPr lang="en-GB" sz="2400" dirty="0" err="1" smtClean="0"/>
              <a:t>progestogen</a:t>
            </a:r>
            <a:r>
              <a:rPr lang="en-GB" sz="2400" dirty="0" smtClean="0"/>
              <a:t>-only pills is reduced and an alternative contraceptive method should be considered. (Grade C)</a:t>
            </a:r>
          </a:p>
          <a:p>
            <a:endParaRPr lang="en-GB" sz="1800" dirty="0" smtClean="0"/>
          </a:p>
          <a:p>
            <a:endParaRPr lang="en-GB" sz="18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786B24-E3FC-49BD-B02C-523814F49A0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Women may be advised that there is no evidence of a causal association between </a:t>
            </a:r>
            <a:r>
              <a:rPr lang="en-GB" sz="2400" dirty="0" err="1" smtClean="0"/>
              <a:t>progestogen</a:t>
            </a:r>
            <a:r>
              <a:rPr lang="en-GB" sz="2400" dirty="0" smtClean="0"/>
              <a:t> only pill use and weight change</a:t>
            </a:r>
          </a:p>
          <a:p>
            <a:r>
              <a:rPr lang="en-GB" sz="2400" dirty="0" smtClean="0"/>
              <a:t>Women should be advised that mood change can occur with </a:t>
            </a:r>
            <a:r>
              <a:rPr lang="en-GB" sz="2400" dirty="0" err="1" smtClean="0"/>
              <a:t>progestogen</a:t>
            </a:r>
            <a:r>
              <a:rPr lang="en-GB" sz="2400" dirty="0" smtClean="0"/>
              <a:t>-only pill use but there is no evidence of a causal association for depression. (Grade C)</a:t>
            </a:r>
          </a:p>
          <a:p>
            <a:r>
              <a:rPr lang="en-GB" sz="2400" dirty="0" smtClean="0"/>
              <a:t>Women should be advised that there is no evidence of a causal association between the use of a </a:t>
            </a:r>
            <a:r>
              <a:rPr lang="en-GB" sz="2400" dirty="0" err="1" smtClean="0"/>
              <a:t>progestogen</a:t>
            </a:r>
            <a:r>
              <a:rPr lang="en-GB" sz="2400" dirty="0" smtClean="0"/>
              <a:t>-only pill and headache. (Good Practice Point)</a:t>
            </a:r>
          </a:p>
          <a:p>
            <a:endParaRPr lang="en-GB" sz="24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B9FAAF-4CE0-4C21-ABBA-676CA653BFF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There is no causal association between </a:t>
            </a:r>
            <a:r>
              <a:rPr lang="en-GB" sz="2400" dirty="0" err="1" smtClean="0"/>
              <a:t>progestogen</a:t>
            </a:r>
            <a:r>
              <a:rPr lang="en-GB" sz="2400" dirty="0" smtClean="0"/>
              <a:t>-only pill use and cardiovascular disease (MI, VTE and stroke) or breast cancer. (Grade B)</a:t>
            </a:r>
          </a:p>
          <a:p>
            <a:r>
              <a:rPr lang="en-GB" sz="2400" dirty="0" smtClean="0"/>
              <a:t>Women may be advised that a </a:t>
            </a:r>
            <a:r>
              <a:rPr lang="en-GB" sz="2400" dirty="0" err="1" smtClean="0"/>
              <a:t>progestogen</a:t>
            </a:r>
            <a:r>
              <a:rPr lang="en-GB" sz="2400" dirty="0" smtClean="0"/>
              <a:t>-only pill can be continued until the age of 55 years when natural loss of fertility can be assumed.</a:t>
            </a:r>
          </a:p>
          <a:p>
            <a:r>
              <a:rPr lang="en-GB" sz="2400" dirty="0" smtClean="0"/>
              <a:t>Alternatively they can continue using a POP and have FSH concentrations checked on two occasions 1–2 months apart</a:t>
            </a:r>
          </a:p>
          <a:p>
            <a:endParaRPr lang="en-GB" sz="180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59160B-ACF9-4FF6-A28E-3A698780FC7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Injectable</a:t>
            </a:r>
            <a:r>
              <a:rPr lang="en-US" dirty="0" smtClean="0"/>
              <a:t> Contraceptives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696200" cy="3352800"/>
          </a:xfrm>
        </p:spPr>
        <p:txBody>
          <a:bodyPr/>
          <a:lstStyle/>
          <a:p>
            <a:pPr marL="838200" indent="-838200"/>
            <a:r>
              <a:rPr lang="en-US" sz="4000"/>
              <a:t>No women is completely free unless she has control over her own reproductive destiny</a:t>
            </a:r>
            <a:br>
              <a:rPr lang="en-US" sz="4000"/>
            </a:br>
            <a:r>
              <a:rPr lang="en-US" sz="2400"/>
              <a:t>Margaret Sanger USA</a:t>
            </a:r>
          </a:p>
        </p:txBody>
      </p:sp>
      <p:pic>
        <p:nvPicPr>
          <p:cNvPr id="49157" name="Picture 5" descr="busy-mom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6150" y="3124200"/>
            <a:ext cx="31178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78200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DMPA  - 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1817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DMPA – Widely used </a:t>
            </a:r>
            <a:r>
              <a:rPr lang="en-US" dirty="0" err="1" smtClean="0"/>
              <a:t>Injectable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known as </a:t>
            </a:r>
            <a:r>
              <a:rPr lang="en-US" dirty="0" err="1" smtClean="0"/>
              <a:t>Depo</a:t>
            </a:r>
            <a:r>
              <a:rPr lang="en-US" dirty="0" smtClean="0"/>
              <a:t> – </a:t>
            </a:r>
            <a:r>
              <a:rPr lang="en-US" dirty="0" err="1" smtClean="0"/>
              <a:t>Provera</a:t>
            </a:r>
            <a:endParaRPr lang="en-US" dirty="0" smtClean="0"/>
          </a:p>
          <a:p>
            <a:r>
              <a:rPr lang="en-US" dirty="0" smtClean="0"/>
              <a:t>Used by more than 14 million women worldwide</a:t>
            </a:r>
          </a:p>
          <a:p>
            <a:r>
              <a:rPr lang="en-US" dirty="0" smtClean="0"/>
              <a:t>Administered by deep intramuscular injection</a:t>
            </a:r>
          </a:p>
          <a:p>
            <a:r>
              <a:rPr lang="en-US" dirty="0" smtClean="0"/>
              <a:t>150 mg every 3 months</a:t>
            </a:r>
          </a:p>
          <a:p>
            <a:r>
              <a:rPr lang="en-US" dirty="0" smtClean="0"/>
              <a:t>Injection site : upper arm or buttocks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When to </a:t>
            </a:r>
            <a:r>
              <a:rPr lang="en-US" dirty="0" err="1" smtClean="0"/>
              <a:t>Initate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Anytime during menstrual cycle if provider is reasonably sure woman is not pregnant </a:t>
            </a:r>
          </a:p>
          <a:p>
            <a:pPr lvl="1"/>
            <a:r>
              <a:rPr lang="en-US" dirty="0" smtClean="0"/>
              <a:t>Backup recommended if given after day 7</a:t>
            </a:r>
          </a:p>
          <a:p>
            <a:r>
              <a:rPr lang="en-US" dirty="0" smtClean="0"/>
              <a:t> Postpartum</a:t>
            </a:r>
          </a:p>
          <a:p>
            <a:pPr lvl="1"/>
            <a:r>
              <a:rPr lang="en-US" dirty="0" smtClean="0"/>
              <a:t>Not breastfeeding immediately</a:t>
            </a:r>
          </a:p>
          <a:p>
            <a:pPr lvl="1"/>
            <a:r>
              <a:rPr lang="en-US" dirty="0" smtClean="0"/>
              <a:t>Breastfeeding delay 6 weeks</a:t>
            </a:r>
          </a:p>
          <a:p>
            <a:r>
              <a:rPr lang="en-US" dirty="0" smtClean="0"/>
              <a:t>Post abortion immediately	</a:t>
            </a:r>
          </a:p>
          <a:p>
            <a:pPr lvl="1"/>
            <a:endParaRPr lang="en-US" dirty="0"/>
          </a:p>
        </p:txBody>
      </p:sp>
      <p:pic>
        <p:nvPicPr>
          <p:cNvPr id="44034" name="Picture 2" descr="http://www.fausttemple.org/animated_calendar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224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Safe</a:t>
            </a:r>
          </a:p>
          <a:p>
            <a:r>
              <a:rPr lang="en-US" dirty="0" smtClean="0"/>
              <a:t>Highly effective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Long acting</a:t>
            </a:r>
          </a:p>
          <a:p>
            <a:r>
              <a:rPr lang="en-US" dirty="0" smtClean="0"/>
              <a:t>Reversible</a:t>
            </a:r>
          </a:p>
          <a:p>
            <a:r>
              <a:rPr lang="en-US" dirty="0" smtClean="0"/>
              <a:t>Can be discontinued without provider’s help</a:t>
            </a:r>
          </a:p>
          <a:p>
            <a:r>
              <a:rPr lang="en-US" dirty="0" smtClean="0"/>
              <a:t>Can be provided outside of clinics</a:t>
            </a:r>
          </a:p>
          <a:p>
            <a:r>
              <a:rPr lang="en-US" dirty="0" smtClean="0"/>
              <a:t>Requires no action at the time of intercourse</a:t>
            </a:r>
          </a:p>
          <a:p>
            <a:r>
              <a:rPr lang="en-US" dirty="0" smtClean="0"/>
              <a:t>Use can be private</a:t>
            </a:r>
          </a:p>
          <a:p>
            <a:r>
              <a:rPr lang="en-US" dirty="0" smtClean="0"/>
              <a:t>Has no effect on lactation</a:t>
            </a:r>
          </a:p>
          <a:p>
            <a:r>
              <a:rPr lang="en-US" dirty="0" smtClean="0"/>
              <a:t>Has no contraceptive health benefits</a:t>
            </a:r>
            <a:endParaRPr lang="en-US" dirty="0"/>
          </a:p>
        </p:txBody>
      </p:sp>
      <p:pic>
        <p:nvPicPr>
          <p:cNvPr id="43010" name="Picture 2" descr="http://crowdfundingbank.com/wp-content/uploads/2012/09/Advantages-of-Crowdfun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Contraceptive Heath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DMPA use may reduce</a:t>
            </a:r>
          </a:p>
          <a:p>
            <a:pPr lvl="1"/>
            <a:r>
              <a:rPr lang="en-US" dirty="0" smtClean="0"/>
              <a:t>Risk of endometrial cancer</a:t>
            </a:r>
          </a:p>
          <a:p>
            <a:pPr lvl="1"/>
            <a:r>
              <a:rPr lang="en-US" dirty="0" smtClean="0"/>
              <a:t>Risk of ectopic pregnancy</a:t>
            </a:r>
          </a:p>
          <a:p>
            <a:pPr lvl="1"/>
            <a:r>
              <a:rPr lang="en-US" dirty="0" smtClean="0"/>
              <a:t>Risk of symptomatic pelvic inflammatory disease</a:t>
            </a:r>
          </a:p>
          <a:p>
            <a:pPr lvl="1"/>
            <a:r>
              <a:rPr lang="en-US" dirty="0" smtClean="0"/>
              <a:t>Uterine fibroids</a:t>
            </a:r>
          </a:p>
          <a:p>
            <a:pPr lvl="1"/>
            <a:r>
              <a:rPr lang="en-US" dirty="0" smtClean="0"/>
              <a:t>Frequency and severity of sickle cell crises</a:t>
            </a:r>
          </a:p>
          <a:p>
            <a:pPr lvl="1"/>
            <a:r>
              <a:rPr lang="en-US" dirty="0" smtClean="0"/>
              <a:t>Symptoms of endometriosis</a:t>
            </a:r>
            <a:endParaRPr lang="en-US" dirty="0"/>
          </a:p>
        </p:txBody>
      </p:sp>
      <p:pic>
        <p:nvPicPr>
          <p:cNvPr id="41986" name="Picture 2" descr="http://www.uk-energy-saving.com/advantages-disadvantages-solar-ener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743956"/>
            <a:ext cx="2209800" cy="211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side effects, particularly menstrual changes</a:t>
            </a:r>
          </a:p>
          <a:p>
            <a:r>
              <a:rPr lang="en-US" dirty="0" smtClean="0"/>
              <a:t>Action cannot be stopped immediately</a:t>
            </a:r>
          </a:p>
          <a:p>
            <a:r>
              <a:rPr lang="en-US" dirty="0" smtClean="0"/>
              <a:t>Causes delay in return to fertility</a:t>
            </a:r>
          </a:p>
          <a:p>
            <a:r>
              <a:rPr lang="en-US" dirty="0" smtClean="0"/>
              <a:t>Provides no protection in STIs/HIV</a:t>
            </a:r>
            <a:endParaRPr lang="en-US" dirty="0"/>
          </a:p>
        </p:txBody>
      </p:sp>
      <p:sp>
        <p:nvSpPr>
          <p:cNvPr id="40962" name="AutoShape 2" descr="data:image/jpeg;base64,/9j/4AAQSkZJRgABAQAAAQABAAD/2wCEAAkGBhIQEBUTExQWFRMVGRoUGRgYFBcXGRYVFhgXGhcXGhgcHCYeHRokGhoYHy8gIycqLC0tGB8xNjAqNSYrLCkBCQoKDgwOGg8PGiwkHyQsLCotLywqLDYsKiksLC8sLCwsLCwvLCwsLC0sLCwsLCwsKiwsLCwsLSwsLCwsLCksLP/AABEIAMYA/wMBIgACEQEDEQH/xAAcAAEAAgMBAQEAAAAAAAAAAAAABAUDBgcBAgj/xABCEAACAQIEBAQDBQcCBQMFAAABAhEAAwQSITEFIkFRBhNhcTKBkQdCobHwFCNSYoLB0XKiM5LC4fEVQ9IWF1Njsv/EABoBAAIDAQEAAAAAAAAAAAAAAAADAgQFAQb/xAAuEQACAgEDAQUIAwEBAAAAAAAAAQIDEQQhMRIFIkFRYRMyQnGRobHwFFLBgdH/2gAMAwEAAhEDEQA/AO40pSgBSlKAFKUoAUryvaAFKUoAUpSgBSlKAFKUoAUpSgBSlKAFKUoAUpSgBSlKAFKUoAUpSgBSlKAFKUoAV5NeOwAk7Cqy/jy8hZAG52/Hp+dSUWxc7FDksLuJVdyBUW5xZRsC1Vwt5RmLDtJ1J7mDsBUC94kwaDnvJAJnLq0juwkD2kUxRXzK0rZ+LSLz/wBXMjkOvcx+MVkTiy7FWHtr+Vag32j4ITlzED/9LsSPT2qxwHibD3oVcQBM8jqUcEb8rqrCjpXkcVj/AL/g2i1iVbY/2P0rLNUjLzfGdpUwNfQ9alYXiOgD7/49Kg4eQ6NvhIsaV8qwIkbV9VAsClKUAKVHx+Pt2LbXLrBLaiSx2FUVn7QsCxI8wjWJKMBuR2noabCmyxZhFv5IXOyEPeaRstKiYLilm8Jt3Ff2In6b1LpbTTwyaae6FKUrh0UpSgBSlKAFKUoAUpSgBSlKAFKUoAV4a9qHxLE5E9Tp/mupZeCM5dKyR8feLEBTp27kdfYVT8U47YwdvzLp9h/ERJOnX9ewkXL4toSdttwDE6JJOkn865Jxfi5xeNIdhaVWC868pB0ymehEwscoWd6ekuDNtscfm/sSsb4x/bJa67LbkqiJJDe5GkA7tsJ61V4rHm2Ju2j5B2RQSenw6g7gcx+p0qV5SgM1xbZyo1vJqVInR7aDLCgdRr011NQrPErZt+dfVhbb92tyZRiOgK6BR7adOtKlLfYz/elnDf74HxhTbANzDM9pfibn5hG63AZOk7RBBBrG+EQEXrJDtGZlRlKgjUjWSOpiNp2gioeMtW1YEs6ICZCgMtsRKNbaczEyTHbXYmoeAxdtb4y6O0EmAVvKdQyqdFbums6gQdCZ8SwoZTe/75s3ThHja9hrKPaUm0W5rfM4VlMsqyeU9RHQjeupcN4vbxQzpP8ACQVgqTqpEbg9CBB+VcjSw7+bbeYI8xSSVhrepKjfKVnp0FfXC+J3cPcw91XgBijIWMMikcuqjYMoHaK7F5OVX9L6XwdpwmI8tgs8ra+zTrHpVqKo/NW9aFxdVaCJMkbAgEE6gzp/irHhuIzLEyVMT3HQ0SWVk1KpdL6fB8EylKUssnJvts44wezhl2A81h3LEqk+0MfmK0/h5/d5iwDkHQnuCpP+5TVv9qQJ4o+YEjJby+0f/Ka16yoXWYg/Ijt3r2/Z9GNNHHjuee1k+qxpm0cN4j5EGMz24WJIyyd5GpBMGfbSd9v4d4/KQbwzWy0Bl+NF2lh94SOmseulczwlw3NzDiIInUA6A+3p/arCyGVSC0nUDsRrlke8T+phqNHXY++tytXbOp5izuOExiXUD22DKdiDIrMK4hgOLXMO2e05t9Wy6qYImQRB+KK2/hn2nloDoHO0qcpPrlPX51g39l2w3huvubNXaEJLv7fg6DSqjA+KsNe0FwKez8v4nQ/I1aJdDCQQR6GazJQlB4ksF6NkZrMXk+6V5NKgTPaUpQApSlAClKUAKUpQAqqxt0Ndg/dEj6Ez+VWlUt9f3znqCsA7ddT6UyvxK972S9TUfHOMcraw9o87KbmuUzOklTHTMPpXN+IYbzslo6+SJDgwWy/EykdQeUD271s3jlbjY244IBtIPLnqziFiNjLZp9K1A8bURZvyLjQSwWAMo5c2XWd+cAbag12TfgZMsysbXh9v1GCzx0b3lYKjRmAMj+Fd5XvppuQdakA2yXDkW5HmKzORh7pA0UKOVXIkCRA99T7xSzdAXJzD+JWMMx3zZdOwmOkkCaj/ALZbu2/LuZAkwIIZZO9wDKCuu51jQGBFKYyKjykYbfHrfnBbltStsQrKpyoG+7kbUgknTUzqKuLWHtOVtC26vGdHCENodSHj7xHTrGutVeHs2bdy1ZuW55x5d1S3MrDQkGVyyNCp0G3U1s2EvvqjQGaSh5V5dsix9yZ17npMCM2lwQuwsY/fX/0qrl82G85/+IziUEsRb6FhoFciUInb5VfYZrJUBASPNVlMrqHmBEbGBWs4lA+KbPLhxkdR91hOWTGh0UnQwQQdzX34ZxrE5QqjWyYJMDKzrsDoYXtG8jvOMcoTbDMeo6p4ExSLZvIWJJuXHQdlBQMBrtnM9pNbbgyVvH1lSPUAGfxNc+8I4cLetSYJtMCo2JvOL8AnWcuWe3LW84cReXacxUx6Rr+vWnJbF+qWYRfk0v36l7SvK9pBqHPfta8NG7aXFWxL2RluAbm1vP8ASZPsx7VyuYT1/RP4H8K/SpE1z3xJ9kqXWNzCsLROpttJtz/KRqvtBHtXo+zO041RVVzwlw/8ZmavSOb64HLrG/qNaktxmBBHWAR7D8da++N8CxODfLftlegbdW9mGh9t/Sqm8RGvv+Veo7lseuLTRj9DjLEkSv2tn69/Qart+dWWBT+I65QNI0zZQP171QWu40jpU0Yp9BPYH12AH0j6Up1trYlJeBsFmVDagjIzTpG41EdIAE+9SMLiCHRpgBWBgwRGcCSIgydvSaosKY1kEOQhE6w0QZ6GR+FSluHy1JygO2UlQNY3369jHX1qtOrlMVjyNjwvi29bTW87NMAZyVA9Sdz2H6FhgvHGNgtyOn86wSf4VKwSfSD6mtLsMl141IXWdcxHXUA6aabVbYPiQsyW5igOUQ4KE6fehRoT2qndpK3nEE2NjdZDiTOh8G8aC9bDXLLJJKkrzqCsTOx69jWw4XGJdUMjBlPUGa5j4Yu3FtqGkIczdDObbpI6GZ6bVMtq1k2gpZCgK5kJ/eAAQQuxYRJQg6EkTWNfoodT6NvwXKu0ZxeLFn8nSKVq9rxd5KqcRBRiALtsSpnYldx8p9q2DBcQtXlzW3Vx3Ug/XtWZOmcN2tvPwNaq+u1ZiyRSk0pQ8UpSgDyqTFHJec6TBI9itXlVnFrJzIyxPw67ek0yvnBXvWyfkzkn2qYbI7XA5XktlY0NzIpBSduk67xWh4PiWHGIuNd8xLyDka3DJKpzK6nWJ6ieuldk8dcMa7h0uW97MllMQbbGG9NDlOvrXPsX4WwjNfJR1dgxDAmFcmDodCNdpFMbXDKEsRk0/EpuF4Y+QLmHZ/OJMnMptPM7oYZXGvfaRVrhLt1sK5uIqQYhQHPMOa4qkbEaHKZ3naqXA8BtYcxfuHymMyMyHMByw2VlBEzqRWw8StuVtoPLZQvKxAL5tASHDAxqCfntSX6EJtZ5NfsYO7ZtSGF6xdJUZJGXuch1UnaV0IBma2ThuM82yVGbOBETzqp2dSBu0bjWAdBpEbFcCIVVW3luJkKuoYwQBI5u5nT19auuCWM5ZmDETBDWyCMgOmZST0jc0mfAqVnUsmucN4b5Vu690y+UqJdxoTmBYncgxsdRr2JtPD+Be7EKAAQTyjlQK+cAx8QDH5mrS/wlmF1zoHj0k6TqY5QJ9fWsOeFnNEASRtM/DsQQep9vatLSUOyLnkpXX748S/8ACRFzGXbhHwWz15UZyp06liBl3OiLtMVumDUG6ncAE+nKSfmSR9K1rwBwg28Obzgh7p8yO1vayu+k6t/V61tvCMPzM28coPQn7x+tLm0m8GvRBqMYvnktK9pSqpqilKUAYcVhEuqUuKrqd1YAg+4NcY+1LwjYwTWnsEjzS37smQMsGQd4kgQZrttcR+1/H+ZxAJ0s21Hzcl2P0yitfsiU/bqMXtvleZT1aj7PLW5qODSDPbb8J077/Wpt6yC2mjaQOh1G3oRqPp7xMJcjT+LvsD3/AF3qU+IUIFiWO3p6+vt/nT2WfEwZcmJWJ/pk6aHTLH9zQ282bmEDYE6npHvH6ivm4IHufyqOr9PWuyfeOpZRZYdJClWAJ5dGymT19ttelZMXjyTmcyei92H3j3P63qsuXvujTT89xWNmj9fr9fjCUN8gkW1vj10ADORE7esT89BJ/Q2rhXF81lVVSw3ZWuHnMyYJ2bqMsRFc+mrrhikWmG7HmGwymdCD3qlZp1Lk5YkkbNxXHZ0yKSUb95JEaiRqOjzmDRoYB0JNY8FhchNyWWSVlCQwjKQ2m46RPeoNkNc0EKIIliBuzH+9SbfD7s6Nm68rA/gDSuiMI9GcFfq8i9teML6GEus46hkz+0EwR8zVlY8c4kCXsowG8EqY+rD8a1Q2nXlIKydjyyfmKlcPuZGIzZT6xB9yf8VTs01Ml7q/fkOhqbocSZuNjx8h+OzcHsVb/FSl8cYY75x/RP5TWsHAhyTmzakkgp6SYJUbncGo13DeW5kycuYiCDlJAB7RPrVH+JRJ4Sa/fUsrtK5c4+h1Gsd+yHUqdjWSlYh6JrKwymCZTlYSokE7mG3BHUT+dcw8X+G7iXne3LI0hCpytMEhCRBBkaTodtDXXcbgs+o0Yde47VBulWMuoOmVlMSex1p6lnczravhf/GcGwuPuC3lu286hgCS2RgCD8QZSG29ferXEPbcKDaNy2ykTyGACZ0I0MRoNfet24t4Ju+aXw9xpI+C4cw6wQZIMeuu+tadxXg+NQZbhuq26m3bYAnqM2inYdTt61zoUv1FOcZxe6+mSTY4TbtEtaVxmAaXdVAMAiCwkjbSassBYS2AGiJyswkjM2nxOcsydgDVNwy87KM9vKw2uXTqw1Mi3ALH2BGtW4w968iFLV1p+FmHlsw7LpFlNhn+IjRZO3JViOmU3hFjeupDL0QFYhed9CdIGm2um40GYTF8P8JGLBJthbGaTH/uEQQq+nc7QCOtWnBvBrB1fEMsqullByLMQmY6hQRPcmSTrFbFhCq8iAR8IC9gIyiNAu+tWI2OMOiLGV6NKXXMzZD8IifwLbafyqNquLNoKoA6ViwuHIgtGaIgbKOwqRVWUs7G1XDHeZ7SlKgPFKUoA8Jr86+JuJ/tWPv3QZVrhC+qJyqfos/Ouz/aBxr9k4fecGHYeUn+q5pI9hmb5VwLD6T+v1pXpOwqMuVr+X+v/DM189lEkBMpBPb66186kgncflXxicc0ZZ5R0+lZcE8kDr0/D/NemTTeDJaaWT6v7fL8ajK2Uiff6k/4/GpW5J31P4E1gv29TMggSe+mv967NeKOR8j3EDnJmZ77ydaxpbzHeKm+SW0Ak9TsBqKt+F8CXNDsAYOpgCQQI10113pNjUNw9okipwnDzIJj27/WrWxlXoCe51/vFX6YBrBnIHUkKeUAgkgD8T/43rJYxK3MyqrErPKFkROxHRon0MEetU7NVlbLYRvPdlbg1OhK5lGkajT5f2/xM9rVnaSG7Tt6GQRPuy1kxGZlU2XFt7akQADmXtB2bTeJMHrVRwnjgs3fNaWgN+IEmARVOWbE2vAkoFlYUNNoOysfhkwrHcAiSB6EEgfSseGcM2RgCdRqNVI9td+n/g2nDLqXWvOyADOGIIBI/dpI19ZqDxHFS/mhRpodBzDaPeJ/L2WptZX7k6oZJtjDKEAbMGJn4rkEAyNyAT8u1QMXjn/aGaBkyeWNubmzE6HTmn8dKq7mNJUeRc5yG5UZgMp0zBSOUyJ7SNzrUPAcc5ipGYg6lQGkwB3Hb86nVXvmRL2Z36lKV5M9YKw3sMrjUVmpQcaTWGVV3hzDYk9jJkfKsOYDRpB65s0E99etXdeEUzr8xDo/q/8ASmOMABA012EfmdvpWNFYnlHrKn+53PrFXfljsPpX0KOteRz2U3zL7FSnD7jH+EepJPue599Kn4bBrb2GvUnc1IpUXNsnCmMd+WKUpURwpSvKAPa8YxVN4i8W4bArN1uciVtrq7fLoPUwK494m8d4nHEjMbdomFtqSBl/mOmY++nYVo6Ps63U7raPm/8APMrXamFW3LJv2peLkxl1bNpps2SSSNnciCR6ASAesn0rTbZHy3/x+E1kfBgt2k/hvH4V6tuRAHz+cV7LS6eOnrUEYltvtH1Mi4myRr3A/MVIwg176H/pr6YZjBHQGs+DwUx0B07E6n+wGtNeExbl3dzyzZ54EnQbdySf71a4HgakliZ0kAEdYnNrPvWTBWFUDoSJ7nNB3+v+32qSqkhue2G2XWCYnmDHQ+w6R3qvZd4LYRJt8Htu0qZrbGVMH/TlOnTox7GdKwXsT666699awYzEBSScpY65g2YBekkGCfQR3Mb1SYjiEHLPc6nWNdTp39v8VevDyxkasmyjGnywM7KNJAaM2VywnQ1VXeMODmUsDzAlTlgEyTPT5/jVfguNgFlKWrjD4RcLjeTplYazA171r13E3Ly3MoJOYEhR05jsOgrOnqIpvBdhR5l3a407XGhmMKAW1BfUDX02r4biDD5yPlzf4qHwVS2Y+gHzzrUz9mkD2c/RLprsbm4ZJuCUi28O+MFebbnK7HMCSAHMAZSSYBgabdt97LH4i48DNaAG37+3892FafxHggY8iwoAA03jqZbf2j2qFguGOlzXMoylyIBJUfykjrv1jWqXtZ8Pck6oPdPBtOLwBtqXL210mA6tIGhGh9Z0npXgTzLKOt98g2z23fKRp8SAmCNpAP0mqoYO5ctBhBBXIYCgJc1g3BGgjZtT69KsuE57Vvy1cED4srZlnftB3FW6rOt49Bc49KP0pSlK82bopSlAClK8oA9pXxcuhQWYgAakkwAO5NUeJ8b4VTCsbn+gSPqYH0pkK5z91ZF2WwrWZvBf0rVz48t//if5lR/eplnxShEm24U7EFTP0P6mmS0tseYlda7Tt46i8pUA8btDctPbI3+Kh8R8TBLZNq291+ifBJ9WbQD9RUFVNvCQx6qlfGvqXLuACSQANydAK0bxZ9qOHw6MmHYXr+wIEop/iLbNHYfUVpXirG8TxTfv0dbe4RASi/8ALOY+rf8AatYtcFv3rhy2nCzEnlgDvmrd03ZVaSnbLPouP+so2doJ56OPM9u4m5iLjO7M7tqzHUnT/HTYCstvC5JJjQkfQx+f5VaWvD15RrbfKB93m/8A5ms+KxNu2AH1YAmII+teg9rFYUePQxZW9T23KRLfMsaifnsazWuGXHkiAiqze+WQf8VJ4VxJWckqqtDZNOpECTvM1bhdAohc6NbGsglmJaD1Mxp6ntFRsva2SOtyTIX/ANNAKrZpY3PLjuAwWB21JrBatDnE5WB0JOX7onXoBrrtV+uMtRreTLnLKQ338xcgzoSD09Kj3LmGvQHYZpK6OQGY9BDCQy9Kp/ypb9QRhJ8lHexLLdQoMykQphYbX4TJiQYGsR9DVZbx5JQjLbl5J15d9BuT9Ompqz4hZ8nMUB8k/GoMtbO3mITOwOo9Z2OkPD8JuI1uAHUNIYg5cvQwNe3Uxrp3rz1C4LsK1g+fEONdnKj95k6qNADHNHToY1+lVGPsBHthFYZyCzm6HDxEQAgyj+Uz+FbJf4Wj5tfLJYk5UzTPWTsd9tCOgquxHCshGTM3qViPlVRzlNrwQ2LjFYKC5wzLctuXBLMvLDArsZJK5SPY194JXsI8qytnCtBZSpIaBII699DAq1v4J4AYaToCQNTpoCZO/SsgRgIeAYyAkgqykSLbxrl7EwQR6aJ6N9v3I32m25E8OYc84P8AKfXV13qzW1yf0N+Nm8a+eE4XIzkaKY0PxKVMlT37g9RX1iLp0CxKZZB68h09iGP09ZpkYP3SMpLksMLhc1skLOUCTMRMx19Kjvhmxd57ijmNll6DMy2spPzPWpPD7RUQTFtoIBMkGTC/zDePn0E1sWGwiWczEEkCMq6HmIBOvTm1PqKJJRQpSeTVcNbNskqcrLyNHqu3SdCKnWbWdSwKq4IDk6qdIBiZB0jTSrLiCK5lbevX99ExpJgb1CscJgzbXmJhlZ8wIg7H6HbpvS6l0vLJyeVg7rSlKxDcFKUoAV8XroRSzGFUEk9gBJNfdY71oOpVhIYFSO4Ig0Acf4n4tfiBzklbMyludAOjN3YiD2E6dzFvYxUsyijOuun3l66TuN/+4E2i/ZtiLLsqrntgwpBBJXoSCywfTXrS74VvjbD3B6gHU+0tH1r0Vd8EkoNYXr+Tz1lEpSbmnn5FdhvEHl3FVkYllzjOoCmfityCQVPRvunTY1sGDdGAZFcKRIOfKw9GU9R/aqrD5LJ8u/bJAOZQ3KyHrlPY9qnYi5gzbLBGzRoGeBO2rSdKJdfLXPkIlVW9kyXxDE4gIpS4rsG2lQxT56TPWtf4r4zdTBm2E+M6jMw3VT2nqPl3qZe4dZVEZSl242gVSQS3XQHRR1JqXifB6uALiWm6wS5Ex0BNRU4x5SOKheO5rvDvtFe65BJCtpA5Qizvn7nv9KvUt27x0xAMTmBcXcrdJy7DprWvYzgeGnkULB0yFVVoO8M4JG4zDTt3rX8fg7tsuRqGaTDSza7GGJA9+0VNyxjpWBn8eEuNjpWPa1agi6J/hYwYg7MYO8deu9YE8RpnKOzQv3iMyHbZmWT177dK5i+Ou4dme2dWCjXZXMiRrroBvG+1WWA4zj7toBbrNdkTrbACDQ6Mok7ahvlS4yjw92Rek2J/ie1ZNy15bKoIVCdgSBuSO401qJ+xMLgnZbcE+Za3gwACND7g+9ZsX5l7W6QSnLDFQHUjWSNQDBIboR1ExMw1qyVlk5svlgnMDpuIGzCYI6zI0qxPU4j0pDoV4XJRXeF3PJt5gAQ2oBUwGESxHWYA1jerG1wwNY8xrYcoxC85RiVMQI1OxPX21q1u4eyFUWwFZkKqFOjFhAb02B3jSaxWhmUorD/i3DDAbC4TvI5dJP8ApFIUpzQxtLk9LZgrTynUHcx/A38wk6nfX+YHEtrDroqx7Mw/7UbFNmCTmJJEjrBOvSB1+dfd69BIUzIIHqdi3+ga69ToOsMjUvETKTMTeT+mP+KhY5UiFkE9ZJIj0Pv/AONxLxWHzFQz7czRuo2Eep0Hz9DWLFXAAFXUkmBq0bgn+3r7VLpS2SORzy2Q7V17ihZU5AdPmTsRvXzYtF1LFQNOZTs699NNN5H5xWVrYAyrGZviMST/ACiN9d6uOFeBMbiTItsiH71zkkfPmj2FSbjBZk8E1GUn3UU2gUCYAETILHeAT6f4qGZZu/QfL866twn7ILCw2Ic3D/CnInzOrH8K3Lh3AsPhx+6tInqFE/8AMdfxqjPX1x93cuQ0c3zscf4VwrGEhxh7p05T5TAAafCTAHuKszwzFpzPYugRBOU7SCZjWJAJ16V1ylVnr5P4UN/gx82cbsXFJOsxMmCBHrrp9amYXChrqDKpBJ+IkKYVttdT/aa3njfgyxiZYDyrh++gGv8AqGxProfWtav+C8Yh5fKu/wA2dgxO33hpp/MafHUV2LnD9SrLT2VvjK9DotKUrHNoV5NYsZi0tW2uXGCogLMx0AA3Jrl3iD7UrjtFhXS3Ig5SGZSdWkjTl1ga69xVijTTveIibro1LLOp3r6oCzMFA3JIAHzNUeL8a4dAxUm5lJU5RpImRJgdDtXH+I+Irl24zqzGFVQWM6nVyAepNYOHXL14OuZ8ozOxWNSx2MkDU1rQ7LhFJ2yM2zW2yXcWPub5iftEvX2K2ymHUnKuYZnY+h+Ee8QK19fEBuuovXnYkiQzEqNJMiYPQesGqBLapbY5xnIOXSTopkgzOuo00qsXh1xvpNXHGip4gsfn68lRqy3ecmbPb4zaS7tKhgZA00MkRvFY+IcXVcjrBBUCCukgiW7Hrv2FQeH8KuKjNOwIAkaTI2M6aj/tWHCeH7l2EBAOsk6AbzJ6UxWwe4tUJMmDxbl1B1Ees6D+81MTxi7KWIzbCJ1P1HSvjh3g+29t3e4AFW2Z/wBSK3TrJiO9QE4RzQg32HWO57D1237TXIXQs2wMdUY8F/gfGAU6qFOm6jKdIEkHUR/b0r4xvHrV3V0L3JJEMMnoANwIjuTrXmK8NW7VoZjmvFS3I8gAbkjt09Tt6fOF4IEzByufKGKzsGmBImDG/vHUyluqXewCi4+JHxPDLVwBuUNymBtyhtB6y257Viu8PsksQCvMCsEyB/DA3H4VZ4Phli0UN0lUKhwBJBkkBJG+wJ7z2FYrl2y164wP7slcoAjoA2nuPzjUyBezcsYZzMkuSpYLmgcpLGGkgBQxEf6dAfx31rLh8TlLquxRjqNQUWVHbQ7HeNoGgtUtYcWmzW+fNyGCSdDqS0AamY7r61UXwivyNIdG1PciDFThGL8MfMhKT+ZOxS8jHbI3lrrEKCBt3gnX1qO7BIy9l3GgDFsx9yNBUfGcV0MqCSWadRGbWO3Ss3CfD+Lxgm1aZgNMx5V7/G2ka9Kk4qCzJpI7FSk9kRDiCDHUGDHaK+ziwWBiAfUcw1j2gQAPSt84R9kfXEXt90tCPkXI/IVufCfCuFwv/CtKG/iIzP8A8xk/SqM9fTD3Fll2Gisn72xyvhnhTGYpmZLPlq8c1yVEA6RPMfkK2PAfZEJzX75PSEWNP9Tf4ro0V7WfZr7ZcbF2GjrjzuVPBfC+Gwg/dWwG6ueZz/UdfkNKtqUqlKTk8tltJJYQpSlcOilKUAKUpQApSlAGj/a/auNgFVZyG8guR/DrE+mfL+Fc64NwNec3Gyqsky0QAdDEddSK7nxTyvJuedl8nKS+bbKBrNfn69xYNdufs6sLOaFBOZyvQEgb/lpvFbXZ3VODhF49TL1qw1LkuMLgbbIEkW7W7u0Tv8IHxH+/sNZxv2EuFUICWiBlInzP4mOhmRpAIjQ+la35TuxQTEwNCDJy99u1X2D4GbcM0/CGG5kSygnvGh9QtX51wiu9LPoUOqT4JaD9oJC2FVSdyYJWPboQD9NKqrmFuIqvplOUgRuDBg/lP9620catWAoKrplBJuLJkDmAE9ObWKoOO8fskNbtMxQmQsHKGkGFB/q23mq6k29o7EmljdlZekvmECIMAADRo2r4vscgJmF6iZjXb8frW0+GfBeIxIFy4PItmfiQNcYEzoraKJ6kSa3TC+CMKsZ1N5hrNw5v9ohY9IpNmrjXtn6D4aSU98Y+Zzvw/hbmKzLYtNcQQRcJy2wVAWGI0LQBtrzHQVet4N4hcgE2bazJAdv+lJP1rodqyqKFUBVGwAAA+QrJVN6+zPdSLkdDX45Of4X7LmDFmxMEkGEtaAidszHufrU239nAG+IuN/Ss6+s1udKX/Nu/t9kM/h0/1/Jp3/2zsFYa7dPsUHUH+E9QPpUq19neDUzFySIJ81hI+UVs9Kg9Vc/iZNaapfCjUMZ9meGccr3U0iA4Yf7gT+NVLfZQ86YgR62zP4NFdFpUo6u6PxfU49NU/D6Gn8B+zTDYdg9z9842zCEU9wusn3mtuVY0G1fVKTZbOx5m8jYVxgsRQpSlLJilKUAKUpQApSlAClKUAKUpQApSlAGjfbDduf8Ap4RJC3LqJcI/g5mj2LKtaFwngqlBA1+6Bux7nso3/QjtfFuGJibL2bglHEHuOoI9QYI9q0zAfZzcUFHvKqHQtbU53XoNRC/7q0tLqI11uLeGZ+ppnOScdzVk4hbw90vAcAZSJHOxUqY766k+++lYOJ4jGOAzWrlq02xyN8PVVnUjqAdK6zwjwzhsKP3VsZurnmc/1HX5DSrSKHrYqWYxz8yK0Ta70vocf4P4Kv4rLkTybO5uXAWZteg6/KF9a6JwHwbhcGAUQNcH/uPDP8j935RV5Fe1Wt1M7NuEWatNCvflilKVWLIpSlAClKUAKUpQApSlAClKUAKUpQApSlAClKUAKUpQApSlAClKUAKUpQAryvaUAKUpQApSlAClKUAKUpQApSlAClKUAKUpQApSlAClKUAKUpQApSlAClKUAKUpQApSlAH/2Q=="/>
          <p:cNvSpPr>
            <a:spLocks noChangeAspect="1" noChangeArrowheads="1"/>
          </p:cNvSpPr>
          <p:nvPr/>
        </p:nvSpPr>
        <p:spPr bwMode="auto">
          <a:xfrm>
            <a:off x="0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data:image/jpeg;base64,/9j/4AAQSkZJRgABAQAAAQABAAD/2wCEAAkGBhIQEBUTExQWFRMVGRoUGRgYFBcXGRYVFhgXGhcXGhgcHCYeHRokGhoYHy8gIycqLC0tGB8xNjAqNSYrLCkBCQoKDgwOGg8PGiwkHyQsLCotLywqLDYsKiksLC8sLCwsLCwvLCwsLC0sLCwsLCwsKiwsLCwsLSwsLCwsLCksLP/AABEIAMYA/wMBIgACEQEDEQH/xAAcAAEAAgMBAQEAAAAAAAAAAAAABAUDBgcBAgj/xABCEAACAQIEBAQDBQcCBQMFAAABAhEAAwQSITEFIkFRBhNhcTKBkQdCobHwFCNSYoLB0XKiM5LC4fEVQ9IWF1Njsv/EABoBAAIDAQEAAAAAAAAAAAAAAAADAgQFAQb/xAAuEQACAgEDAQUIAwEBAAAAAAAAAQIDEQQhMRIFIkFRYRMyQnGRobHwFFLBgdH/2gAMAwEAAhEDEQA/AO40pSgBSlKAFKUoAUryvaAFKUoAUpSgBSlKAFKUoAUpSgBSlKAFKUoAUpSgBSlKAFKUoAUpSgBSlKAFKUoAV5NeOwAk7Cqy/jy8hZAG52/Hp+dSUWxc7FDksLuJVdyBUW5xZRsC1Vwt5RmLDtJ1J7mDsBUC94kwaDnvJAJnLq0juwkD2kUxRXzK0rZ+LSLz/wBXMjkOvcx+MVkTiy7FWHtr+Vag32j4ITlzED/9LsSPT2qxwHibD3oVcQBM8jqUcEb8rqrCjpXkcVj/AL/g2i1iVbY/2P0rLNUjLzfGdpUwNfQ9alYXiOgD7/49Kg4eQ6NvhIsaV8qwIkbV9VAsClKUAKVHx+Pt2LbXLrBLaiSx2FUVn7QsCxI8wjWJKMBuR2noabCmyxZhFv5IXOyEPeaRstKiYLilm8Jt3Ff2In6b1LpbTTwyaae6FKUrh0UpSgBSlKAFKUoAUpSgBSlKAFKUoAV4a9qHxLE5E9Tp/mupZeCM5dKyR8feLEBTp27kdfYVT8U47YwdvzLp9h/ERJOnX9ewkXL4toSdttwDE6JJOkn865Jxfi5xeNIdhaVWC868pB0ymehEwscoWd6ekuDNtscfm/sSsb4x/bJa67LbkqiJJDe5GkA7tsJ61V4rHm2Ju2j5B2RQSenw6g7gcx+p0qV5SgM1xbZyo1vJqVInR7aDLCgdRr011NQrPErZt+dfVhbb92tyZRiOgK6BR7adOtKlLfYz/elnDf74HxhTbANzDM9pfibn5hG63AZOk7RBBBrG+EQEXrJDtGZlRlKgjUjWSOpiNp2gioeMtW1YEs6ICZCgMtsRKNbaczEyTHbXYmoeAxdtb4y6O0EmAVvKdQyqdFbums6gQdCZ8SwoZTe/75s3ThHja9hrKPaUm0W5rfM4VlMsqyeU9RHQjeupcN4vbxQzpP8ACQVgqTqpEbg9CBB+VcjSw7+bbeYI8xSSVhrepKjfKVnp0FfXC+J3cPcw91XgBijIWMMikcuqjYMoHaK7F5OVX9L6XwdpwmI8tgs8ra+zTrHpVqKo/NW9aFxdVaCJMkbAgEE6gzp/irHhuIzLEyVMT3HQ0SWVk1KpdL6fB8EylKUssnJvts44wezhl2A81h3LEqk+0MfmK0/h5/d5iwDkHQnuCpP+5TVv9qQJ4o+YEjJby+0f/Ka16yoXWYg/Ijt3r2/Z9GNNHHjuee1k+qxpm0cN4j5EGMz24WJIyyd5GpBMGfbSd9v4d4/KQbwzWy0Bl+NF2lh94SOmseulczwlw3NzDiIInUA6A+3p/arCyGVSC0nUDsRrlke8T+phqNHXY++tytXbOp5izuOExiXUD22DKdiDIrMK4hgOLXMO2e05t9Wy6qYImQRB+KK2/hn2nloDoHO0qcpPrlPX51g39l2w3huvubNXaEJLv7fg6DSqjA+KsNe0FwKez8v4nQ/I1aJdDCQQR6GazJQlB4ksF6NkZrMXk+6V5NKgTPaUpQApSlAClKUAKUpQAqqxt0Ndg/dEj6Ez+VWlUt9f3znqCsA7ddT6UyvxK972S9TUfHOMcraw9o87KbmuUzOklTHTMPpXN+IYbzslo6+SJDgwWy/EykdQeUD271s3jlbjY244IBtIPLnqziFiNjLZp9K1A8bURZvyLjQSwWAMo5c2XWd+cAbag12TfgZMsysbXh9v1GCzx0b3lYKjRmAMj+Fd5XvppuQdakA2yXDkW5HmKzORh7pA0UKOVXIkCRA99T7xSzdAXJzD+JWMMx3zZdOwmOkkCaj/ALZbu2/LuZAkwIIZZO9wDKCuu51jQGBFKYyKjykYbfHrfnBbltStsQrKpyoG+7kbUgknTUzqKuLWHtOVtC26vGdHCENodSHj7xHTrGutVeHs2bdy1ZuW55x5d1S3MrDQkGVyyNCp0G3U1s2EvvqjQGaSh5V5dsix9yZ17npMCM2lwQuwsY/fX/0qrl82G85/+IziUEsRb6FhoFciUInb5VfYZrJUBASPNVlMrqHmBEbGBWs4lA+KbPLhxkdR91hOWTGh0UnQwQQdzX34ZxrE5QqjWyYJMDKzrsDoYXtG8jvOMcoTbDMeo6p4ExSLZvIWJJuXHQdlBQMBrtnM9pNbbgyVvH1lSPUAGfxNc+8I4cLetSYJtMCo2JvOL8AnWcuWe3LW84cReXacxUx6Rr+vWnJbF+qWYRfk0v36l7SvK9pBqHPfta8NG7aXFWxL2RluAbm1vP8ASZPsx7VyuYT1/RP4H8K/SpE1z3xJ9kqXWNzCsLROpttJtz/KRqvtBHtXo+zO041RVVzwlw/8ZmavSOb64HLrG/qNaktxmBBHWAR7D8da++N8CxODfLftlegbdW9mGh9t/Sqm8RGvv+Veo7lseuLTRj9DjLEkSv2tn69/Qart+dWWBT+I65QNI0zZQP171QWu40jpU0Yp9BPYH12AH0j6Up1trYlJeBsFmVDagjIzTpG41EdIAE+9SMLiCHRpgBWBgwRGcCSIgydvSaosKY1kEOQhE6w0QZ6GR+FSluHy1JygO2UlQNY3369jHX1qtOrlMVjyNjwvi29bTW87NMAZyVA9Sdz2H6FhgvHGNgtyOn86wSf4VKwSfSD6mtLsMl141IXWdcxHXUA6aabVbYPiQsyW5igOUQ4KE6fehRoT2qndpK3nEE2NjdZDiTOh8G8aC9bDXLLJJKkrzqCsTOx69jWw4XGJdUMjBlPUGa5j4Yu3FtqGkIczdDObbpI6GZ6bVMtq1k2gpZCgK5kJ/eAAQQuxYRJQg6EkTWNfoodT6NvwXKu0ZxeLFn8nSKVq9rxd5KqcRBRiALtsSpnYldx8p9q2DBcQtXlzW3Vx3Ug/XtWZOmcN2tvPwNaq+u1ZiyRSk0pQ8UpSgDyqTFHJec6TBI9itXlVnFrJzIyxPw67ek0yvnBXvWyfkzkn2qYbI7XA5XktlY0NzIpBSduk67xWh4PiWHGIuNd8xLyDka3DJKpzK6nWJ6ieuldk8dcMa7h0uW97MllMQbbGG9NDlOvrXPsX4WwjNfJR1dgxDAmFcmDodCNdpFMbXDKEsRk0/EpuF4Y+QLmHZ/OJMnMptPM7oYZXGvfaRVrhLt1sK5uIqQYhQHPMOa4qkbEaHKZ3naqXA8BtYcxfuHymMyMyHMByw2VlBEzqRWw8StuVtoPLZQvKxAL5tASHDAxqCfntSX6EJtZ5NfsYO7ZtSGF6xdJUZJGXuch1UnaV0IBma2ThuM82yVGbOBETzqp2dSBu0bjWAdBpEbFcCIVVW3luJkKuoYwQBI5u5nT19auuCWM5ZmDETBDWyCMgOmZST0jc0mfAqVnUsmucN4b5Vu690y+UqJdxoTmBYncgxsdRr2JtPD+Be7EKAAQTyjlQK+cAx8QDH5mrS/wlmF1zoHj0k6TqY5QJ9fWsOeFnNEASRtM/DsQQep9vatLSUOyLnkpXX748S/8ACRFzGXbhHwWz15UZyp06liBl3OiLtMVumDUG6ncAE+nKSfmSR9K1rwBwg28Obzgh7p8yO1vayu+k6t/V61tvCMPzM28coPQn7x+tLm0m8GvRBqMYvnktK9pSqpqilKUAYcVhEuqUuKrqd1YAg+4NcY+1LwjYwTWnsEjzS37smQMsGQd4kgQZrttcR+1/H+ZxAJ0s21Hzcl2P0yitfsiU/bqMXtvleZT1aj7PLW5qODSDPbb8J077/Wpt6yC2mjaQOh1G3oRqPp7xMJcjT+LvsD3/AF3qU+IUIFiWO3p6+vt/nT2WfEwZcmJWJ/pk6aHTLH9zQ282bmEDYE6npHvH6ivm4IHufyqOr9PWuyfeOpZRZYdJClWAJ5dGymT19ttelZMXjyTmcyei92H3j3P63qsuXvujTT89xWNmj9fr9fjCUN8gkW1vj10ADORE7esT89BJ/Q2rhXF81lVVSw3ZWuHnMyYJ2bqMsRFc+mrrhikWmG7HmGwymdCD3qlZp1Lk5YkkbNxXHZ0yKSUb95JEaiRqOjzmDRoYB0JNY8FhchNyWWSVlCQwjKQ2m46RPeoNkNc0EKIIliBuzH+9SbfD7s6Nm68rA/gDSuiMI9GcFfq8i9teML6GEus46hkz+0EwR8zVlY8c4kCXsowG8EqY+rD8a1Q2nXlIKydjyyfmKlcPuZGIzZT6xB9yf8VTs01Ml7q/fkOhqbocSZuNjx8h+OzcHsVb/FSl8cYY75x/RP5TWsHAhyTmzakkgp6SYJUbncGo13DeW5kycuYiCDlJAB7RPrVH+JRJ4Sa/fUsrtK5c4+h1Gsd+yHUqdjWSlYh6JrKwymCZTlYSokE7mG3BHUT+dcw8X+G7iXne3LI0hCpytMEhCRBBkaTodtDXXcbgs+o0Yde47VBulWMuoOmVlMSex1p6lnczravhf/GcGwuPuC3lu286hgCS2RgCD8QZSG29ferXEPbcKDaNy2ykTyGACZ0I0MRoNfet24t4Ju+aXw9xpI+C4cw6wQZIMeuu+tadxXg+NQZbhuq26m3bYAnqM2inYdTt61zoUv1FOcZxe6+mSTY4TbtEtaVxmAaXdVAMAiCwkjbSassBYS2AGiJyswkjM2nxOcsydgDVNwy87KM9vKw2uXTqw1Mi3ALH2BGtW4w968iFLV1p+FmHlsw7LpFlNhn+IjRZO3JViOmU3hFjeupDL0QFYhed9CdIGm2um40GYTF8P8JGLBJthbGaTH/uEQQq+nc7QCOtWnBvBrB1fEMsqullByLMQmY6hQRPcmSTrFbFhCq8iAR8IC9gIyiNAu+tWI2OMOiLGV6NKXXMzZD8IifwLbafyqNquLNoKoA6ViwuHIgtGaIgbKOwqRVWUs7G1XDHeZ7SlKgPFKUoA8Jr86+JuJ/tWPv3QZVrhC+qJyqfos/Ouz/aBxr9k4fecGHYeUn+q5pI9hmb5VwLD6T+v1pXpOwqMuVr+X+v/DM189lEkBMpBPb66186kgncflXxicc0ZZ5R0+lZcE8kDr0/D/NemTTeDJaaWT6v7fL8ajK2Uiff6k/4/GpW5J31P4E1gv29TMggSe+mv967NeKOR8j3EDnJmZ77ydaxpbzHeKm+SW0Ak9TsBqKt+F8CXNDsAYOpgCQQI10113pNjUNw9okipwnDzIJj27/WrWxlXoCe51/vFX6YBrBnIHUkKeUAgkgD8T/43rJYxK3MyqrErPKFkROxHRon0MEetU7NVlbLYRvPdlbg1OhK5lGkajT5f2/xM9rVnaSG7Tt6GQRPuy1kxGZlU2XFt7akQADmXtB2bTeJMHrVRwnjgs3fNaWgN+IEmARVOWbE2vAkoFlYUNNoOysfhkwrHcAiSB6EEgfSseGcM2RgCdRqNVI9td+n/g2nDLqXWvOyADOGIIBI/dpI19ZqDxHFS/mhRpodBzDaPeJ/L2WptZX7k6oZJtjDKEAbMGJn4rkEAyNyAT8u1QMXjn/aGaBkyeWNubmzE6HTmn8dKq7mNJUeRc5yG5UZgMp0zBSOUyJ7SNzrUPAcc5ipGYg6lQGkwB3Hb86nVXvmRL2Z36lKV5M9YKw3sMrjUVmpQcaTWGVV3hzDYk9jJkfKsOYDRpB65s0E99etXdeEUzr8xDo/q/8ASmOMABA012EfmdvpWNFYnlHrKn+53PrFXfljsPpX0KOteRz2U3zL7FSnD7jH+EepJPue599Kn4bBrb2GvUnc1IpUXNsnCmMd+WKUpURwpSvKAPa8YxVN4i8W4bArN1uciVtrq7fLoPUwK494m8d4nHEjMbdomFtqSBl/mOmY++nYVo6Ps63U7raPm/8APMrXamFW3LJv2peLkxl1bNpps2SSSNnciCR6ASAesn0rTbZHy3/x+E1kfBgt2k/hvH4V6tuRAHz+cV7LS6eOnrUEYltvtH1Mi4myRr3A/MVIwg176H/pr6YZjBHQGs+DwUx0B07E6n+wGtNeExbl3dzyzZ54EnQbdySf71a4HgakliZ0kAEdYnNrPvWTBWFUDoSJ7nNB3+v+32qSqkhue2G2XWCYnmDHQ+w6R3qvZd4LYRJt8Htu0qZrbGVMH/TlOnTox7GdKwXsT666699awYzEBSScpY65g2YBekkGCfQR3Mb1SYjiEHLPc6nWNdTp39v8VevDyxkasmyjGnywM7KNJAaM2VywnQ1VXeMODmUsDzAlTlgEyTPT5/jVfguNgFlKWrjD4RcLjeTplYazA171r13E3Ly3MoJOYEhR05jsOgrOnqIpvBdhR5l3a407XGhmMKAW1BfUDX02r4biDD5yPlzf4qHwVS2Y+gHzzrUz9mkD2c/RLprsbm4ZJuCUi28O+MFebbnK7HMCSAHMAZSSYBgabdt97LH4i48DNaAG37+3892FafxHggY8iwoAA03jqZbf2j2qFguGOlzXMoylyIBJUfykjrv1jWqXtZ8Pck6oPdPBtOLwBtqXL210mA6tIGhGh9Z0npXgTzLKOt98g2z23fKRp8SAmCNpAP0mqoYO5ctBhBBXIYCgJc1g3BGgjZtT69KsuE57Vvy1cED4srZlnftB3FW6rOt49Bc49KP0pSlK82bopSlAClK8oA9pXxcuhQWYgAakkwAO5NUeJ8b4VTCsbn+gSPqYH0pkK5z91ZF2WwrWZvBf0rVz48t//if5lR/eplnxShEm24U7EFTP0P6mmS0tseYlda7Tt46i8pUA8btDctPbI3+Kh8R8TBLZNq291+ifBJ9WbQD9RUFVNvCQx6qlfGvqXLuACSQANydAK0bxZ9qOHw6MmHYXr+wIEop/iLbNHYfUVpXirG8TxTfv0dbe4RASi/8ALOY+rf8AatYtcFv3rhy2nCzEnlgDvmrd03ZVaSnbLPouP+so2doJ56OPM9u4m5iLjO7M7tqzHUnT/HTYCstvC5JJjQkfQx+f5VaWvD15RrbfKB93m/8A5ms+KxNu2AH1YAmII+teg9rFYUePQxZW9T23KRLfMsaifnsazWuGXHkiAiqze+WQf8VJ4VxJWckqqtDZNOpECTvM1bhdAohc6NbGsglmJaD1Mxp6ntFRsva2SOtyTIX/ANNAKrZpY3PLjuAwWB21JrBatDnE5WB0JOX7onXoBrrtV+uMtRreTLnLKQ338xcgzoSD09Kj3LmGvQHYZpK6OQGY9BDCQy9Kp/ypb9QRhJ8lHexLLdQoMykQphYbX4TJiQYGsR9DVZbx5JQjLbl5J15d9BuT9Ompqz4hZ8nMUB8k/GoMtbO3mITOwOo9Z2OkPD8JuI1uAHUNIYg5cvQwNe3Uxrp3rz1C4LsK1g+fEONdnKj95k6qNADHNHToY1+lVGPsBHthFYZyCzm6HDxEQAgyj+Uz+FbJf4Wj5tfLJYk5UzTPWTsd9tCOgquxHCshGTM3qViPlVRzlNrwQ2LjFYKC5wzLctuXBLMvLDArsZJK5SPY194JXsI8qytnCtBZSpIaBII699DAq1v4J4AYaToCQNTpoCZO/SsgRgIeAYyAkgqykSLbxrl7EwQR6aJ6N9v3I32m25E8OYc84P8AKfXV13qzW1yf0N+Nm8a+eE4XIzkaKY0PxKVMlT37g9RX1iLp0CxKZZB68h09iGP09ZpkYP3SMpLksMLhc1skLOUCTMRMx19Kjvhmxd57ijmNll6DMy2spPzPWpPD7RUQTFtoIBMkGTC/zDePn0E1sWGwiWczEEkCMq6HmIBOvTm1PqKJJRQpSeTVcNbNskqcrLyNHqu3SdCKnWbWdSwKq4IDk6qdIBiZB0jTSrLiCK5lbevX99ExpJgb1CscJgzbXmJhlZ8wIg7H6HbpvS6l0vLJyeVg7rSlKxDcFKUoAV8XroRSzGFUEk9gBJNfdY71oOpVhIYFSO4Ig0Acf4n4tfiBzklbMyludAOjN3YiD2E6dzFvYxUsyijOuun3l66TuN/+4E2i/ZtiLLsqrntgwpBBJXoSCywfTXrS74VvjbD3B6gHU+0tH1r0Vd8EkoNYXr+Tz1lEpSbmnn5FdhvEHl3FVkYllzjOoCmfityCQVPRvunTY1sGDdGAZFcKRIOfKw9GU9R/aqrD5LJ8u/bJAOZQ3KyHrlPY9qnYi5gzbLBGzRoGeBO2rSdKJdfLXPkIlVW9kyXxDE4gIpS4rsG2lQxT56TPWtf4r4zdTBm2E+M6jMw3VT2nqPl3qZe4dZVEZSl242gVSQS3XQHRR1JqXifB6uALiWm6wS5Ex0BNRU4x5SOKheO5rvDvtFe65BJCtpA5Qizvn7nv9KvUt27x0xAMTmBcXcrdJy7DprWvYzgeGnkULB0yFVVoO8M4JG4zDTt3rX8fg7tsuRqGaTDSza7GGJA9+0VNyxjpWBn8eEuNjpWPa1agi6J/hYwYg7MYO8deu9YE8RpnKOzQv3iMyHbZmWT177dK5i+Ou4dme2dWCjXZXMiRrroBvG+1WWA4zj7toBbrNdkTrbACDQ6Mok7ahvlS4yjw92Rek2J/ie1ZNy15bKoIVCdgSBuSO401qJ+xMLgnZbcE+Za3gwACND7g+9ZsX5l7W6QSnLDFQHUjWSNQDBIboR1ExMw1qyVlk5svlgnMDpuIGzCYI6zI0qxPU4j0pDoV4XJRXeF3PJt5gAQ2oBUwGESxHWYA1jerG1wwNY8xrYcoxC85RiVMQI1OxPX21q1u4eyFUWwFZkKqFOjFhAb02B3jSaxWhmUorD/i3DDAbC4TvI5dJP8ApFIUpzQxtLk9LZgrTynUHcx/A38wk6nfX+YHEtrDroqx7Mw/7UbFNmCTmJJEjrBOvSB1+dfd69BIUzIIHqdi3+ga69ToOsMjUvETKTMTeT+mP+KhY5UiFkE9ZJIj0Pv/AONxLxWHzFQz7czRuo2Eep0Hz9DWLFXAAFXUkmBq0bgn+3r7VLpS2SORzy2Q7V17ihZU5AdPmTsRvXzYtF1LFQNOZTs699NNN5H5xWVrYAyrGZviMST/ACiN9d6uOFeBMbiTItsiH71zkkfPmj2FSbjBZk8E1GUn3UU2gUCYAETILHeAT6f4qGZZu/QfL866twn7ILCw2Ic3D/CnInzOrH8K3Lh3AsPhx+6tInqFE/8AMdfxqjPX1x93cuQ0c3zscf4VwrGEhxh7p05T5TAAafCTAHuKszwzFpzPYugRBOU7SCZjWJAJ16V1ylVnr5P4UN/gx82cbsXFJOsxMmCBHrrp9amYXChrqDKpBJ+IkKYVttdT/aa3njfgyxiZYDyrh++gGv8AqGxProfWtav+C8Yh5fKu/wA2dgxO33hpp/MafHUV2LnD9SrLT2VvjK9DotKUrHNoV5NYsZi0tW2uXGCogLMx0AA3Jrl3iD7UrjtFhXS3Ig5SGZSdWkjTl1ga69xVijTTveIibro1LLOp3r6oCzMFA3JIAHzNUeL8a4dAxUm5lJU5RpImRJgdDtXH+I+Irl24zqzGFVQWM6nVyAepNYOHXL14OuZ8ozOxWNSx2MkDU1rQ7LhFJ2yM2zW2yXcWPub5iftEvX2K2ymHUnKuYZnY+h+Ee8QK19fEBuuovXnYkiQzEqNJMiYPQesGqBLapbY5xnIOXSTopkgzOuo00qsXh1xvpNXHGip4gsfn68lRqy3ecmbPb4zaS7tKhgZA00MkRvFY+IcXVcjrBBUCCukgiW7Hrv2FQeH8KuKjNOwIAkaTI2M6aj/tWHCeH7l2EBAOsk6AbzJ6UxWwe4tUJMmDxbl1B1Ees6D+81MTxi7KWIzbCJ1P1HSvjh3g+29t3e4AFW2Z/wBSK3TrJiO9QE4RzQg32HWO57D1237TXIXQs2wMdUY8F/gfGAU6qFOm6jKdIEkHUR/b0r4xvHrV3V0L3JJEMMnoANwIjuTrXmK8NW7VoZjmvFS3I8gAbkjt09Tt6fOF4IEzByufKGKzsGmBImDG/vHUyluqXewCi4+JHxPDLVwBuUNymBtyhtB6y257Viu8PsksQCvMCsEyB/DA3H4VZ4Phli0UN0lUKhwBJBkkBJG+wJ7z2FYrl2y164wP7slcoAjoA2nuPzjUyBezcsYZzMkuSpYLmgcpLGGkgBQxEf6dAfx31rLh8TlLquxRjqNQUWVHbQ7HeNoGgtUtYcWmzW+fNyGCSdDqS0AamY7r61UXwivyNIdG1PciDFThGL8MfMhKT+ZOxS8jHbI3lrrEKCBt3gnX1qO7BIy9l3GgDFsx9yNBUfGcV0MqCSWadRGbWO3Ss3CfD+Lxgm1aZgNMx5V7/G2ka9Kk4qCzJpI7FSk9kRDiCDHUGDHaK+ziwWBiAfUcw1j2gQAPSt84R9kfXEXt90tCPkXI/IVufCfCuFwv/CtKG/iIzP8A8xk/SqM9fTD3Fll2Gisn72xyvhnhTGYpmZLPlq8c1yVEA6RPMfkK2PAfZEJzX75PSEWNP9Tf4ro0V7WfZr7ZcbF2GjrjzuVPBfC+Gwg/dWwG6ueZz/UdfkNKtqUqlKTk8tltJJYQpSlcOilKUAKUpQApSlAGj/a/auNgFVZyG8guR/DrE+mfL+Fc64NwNec3Gyqsky0QAdDEddSK7nxTyvJuedl8nKS+bbKBrNfn69xYNdufs6sLOaFBOZyvQEgb/lpvFbXZ3VODhF49TL1qw1LkuMLgbbIEkW7W7u0Tv8IHxH+/sNZxv2EuFUICWiBlInzP4mOhmRpAIjQ+la35TuxQTEwNCDJy99u1X2D4GbcM0/CGG5kSygnvGh9QtX51wiu9LPoUOqT4JaD9oJC2FVSdyYJWPboQD9NKqrmFuIqvplOUgRuDBg/lP9620catWAoKrplBJuLJkDmAE9ObWKoOO8fskNbtMxQmQsHKGkGFB/q23mq6k29o7EmljdlZekvmECIMAADRo2r4vscgJmF6iZjXb8frW0+GfBeIxIFy4PItmfiQNcYEzoraKJ6kSa3TC+CMKsZ1N5hrNw5v9ohY9IpNmrjXtn6D4aSU98Y+Zzvw/hbmKzLYtNcQQRcJy2wVAWGI0LQBtrzHQVet4N4hcgE2bazJAdv+lJP1rodqyqKFUBVGwAAA+QrJVN6+zPdSLkdDX45Of4X7LmDFmxMEkGEtaAidszHufrU239nAG+IuN/Ss6+s1udKX/Nu/t9kM/h0/1/Jp3/2zsFYa7dPsUHUH+E9QPpUq19neDUzFySIJ81hI+UVs9Kg9Vc/iZNaapfCjUMZ9meGccr3U0iA4Yf7gT+NVLfZQ86YgR62zP4NFdFpUo6u6PxfU49NU/D6Gn8B+zTDYdg9z9842zCEU9wusn3mtuVY0G1fVKTZbOx5m8jYVxgsRQpSlLJilKUAKUpQApSlAClKUAKUpQApSlAGjfbDduf8Ap4RJC3LqJcI/g5mj2LKtaFwngqlBA1+6Bux7nso3/QjtfFuGJibL2bglHEHuOoI9QYI9q0zAfZzcUFHvKqHQtbU53XoNRC/7q0tLqI11uLeGZ+ppnOScdzVk4hbw90vAcAZSJHOxUqY766k+++lYOJ4jGOAzWrlq02xyN8PVVnUjqAdK6zwjwzhsKP3VsZurnmc/1HX5DSrSKHrYqWYxz8yK0Ta70vocf4P4Kv4rLkTybO5uXAWZteg6/KF9a6JwHwbhcGAUQNcH/uPDP8j935RV5Fe1Wt1M7NuEWatNCvflilKVWLIpSlAClKUAKUpQApSlAClKUAKUpQApSlAClKUAKUpQApSlAClKUAKUpQAryvaUAKUpQApSlAClKUAKUpQApSlAClKUAKUpQApSlAClKUAKUpQApSlAClKUAKUpQApSlAH/2Q=="/>
          <p:cNvSpPr>
            <a:spLocks noChangeAspect="1" noChangeArrowheads="1"/>
          </p:cNvSpPr>
          <p:nvPr/>
        </p:nvSpPr>
        <p:spPr bwMode="auto">
          <a:xfrm>
            <a:off x="0" y="-8985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DMPA – Common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Menstrual changes</a:t>
            </a:r>
          </a:p>
          <a:p>
            <a:pPr lvl="1"/>
            <a:r>
              <a:rPr lang="en-US" dirty="0" smtClean="0"/>
              <a:t>Prolonged or heavy bleeding</a:t>
            </a:r>
          </a:p>
          <a:p>
            <a:pPr lvl="1"/>
            <a:r>
              <a:rPr lang="en-US" dirty="0" smtClean="0"/>
              <a:t>Irregular bleeding or spotting</a:t>
            </a:r>
          </a:p>
          <a:p>
            <a:pPr lvl="1"/>
            <a:r>
              <a:rPr lang="en-US" dirty="0" smtClean="0"/>
              <a:t>Amenorrhea (absence of menses)</a:t>
            </a:r>
          </a:p>
          <a:p>
            <a:r>
              <a:rPr lang="en-US" dirty="0" smtClean="0"/>
              <a:t>Weight gain</a:t>
            </a:r>
          </a:p>
          <a:p>
            <a:r>
              <a:rPr lang="en-US" dirty="0" smtClean="0"/>
              <a:t>Headache, dizziness, changes in mood and sex drive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One third of users discontinued during the first year because of side effects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DMPA – Return to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permanently  reduce fertility</a:t>
            </a:r>
          </a:p>
          <a:p>
            <a:r>
              <a:rPr lang="en-US" dirty="0" smtClean="0"/>
              <a:t>Length of time DMPA was used makes no difference</a:t>
            </a:r>
          </a:p>
          <a:p>
            <a:r>
              <a:rPr lang="en-US" dirty="0" smtClean="0"/>
              <a:t>Return to fertility depends on how fast woman fully metabolizes DMPA</a:t>
            </a:r>
          </a:p>
          <a:p>
            <a:pPr lvl="1"/>
            <a:r>
              <a:rPr lang="en-US" dirty="0" smtClean="0"/>
              <a:t>On average, it takes 9 to 10 months for women to become pregnant after their last injection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Infant exposures to DMPA through Breastfeeding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DMPA has no effect 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Onset or duration of lactation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quality of breast milk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aseline="0" dirty="0" smtClean="0">
                <a:solidFill>
                  <a:srgbClr val="FFFF00"/>
                </a:solidFill>
              </a:rPr>
              <a:t>Health</a:t>
            </a:r>
            <a:r>
              <a:rPr lang="en-US" sz="3200" dirty="0" smtClean="0">
                <a:solidFill>
                  <a:srgbClr val="FFFF00"/>
                </a:solidFill>
              </a:rPr>
              <a:t> and development of infant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initiate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aseline="0" dirty="0" smtClean="0">
                <a:solidFill>
                  <a:srgbClr val="FFFF00"/>
                </a:solidFill>
              </a:rPr>
              <a:t>After</a:t>
            </a:r>
            <a:r>
              <a:rPr lang="en-US" sz="3200" dirty="0" smtClean="0">
                <a:solidFill>
                  <a:srgbClr val="FFFF00"/>
                </a:solidFill>
              </a:rPr>
              <a:t> child is 6 weeks old (preferred)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aanuthu MAnthaiyile bi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29600" y="2133600"/>
            <a:ext cx="304800" cy="3048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71600" y="1524000"/>
            <a:ext cx="6400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Breast Feeding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Abstinence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use DMPA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5943600"/>
            <a:ext cx="3657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Source: WHO, 2004</a:t>
            </a:r>
            <a:endParaRPr lang="en-US" dirty="0">
              <a:solidFill>
                <a:srgbClr val="00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5342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610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DMPA use by women with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24000"/>
            <a:ext cx="49530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Women with HIV or AIDS can use without restrictions</a:t>
            </a:r>
          </a:p>
          <a:p>
            <a:r>
              <a:rPr lang="en-US" dirty="0" err="1" smtClean="0"/>
              <a:t>Nevirapine</a:t>
            </a:r>
            <a:r>
              <a:rPr lang="en-US" dirty="0" smtClean="0"/>
              <a:t> reduces blood progestin level by ~ 20%</a:t>
            </a:r>
          </a:p>
          <a:p>
            <a:r>
              <a:rPr lang="en-US" dirty="0" smtClean="0"/>
              <a:t>DMPA dose provides </a:t>
            </a:r>
            <a:r>
              <a:rPr lang="en-US" dirty="0" err="1" smtClean="0"/>
              <a:t>wides</a:t>
            </a:r>
            <a:r>
              <a:rPr lang="en-US" dirty="0" smtClean="0"/>
              <a:t> margin of effectiveness</a:t>
            </a:r>
          </a:p>
          <a:p>
            <a:r>
              <a:rPr lang="en-US" dirty="0" smtClean="0"/>
              <a:t>On time injections encouraged</a:t>
            </a:r>
          </a:p>
          <a:p>
            <a:r>
              <a:rPr lang="en-US" dirty="0" smtClean="0"/>
              <a:t>Dual method use should be encourages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2480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 partum IUCD</a:t>
            </a:r>
            <a:endParaRPr lang="en-IN" dirty="0"/>
          </a:p>
        </p:txBody>
      </p:sp>
      <p:pic>
        <p:nvPicPr>
          <p:cNvPr id="5" name="Picture 4" descr="http://www.obgynnews.com/uploads/RTEmagicC_Mirena_iud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2860040" cy="229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686365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5962650" cy="25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Insertion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3E1B59"/>
                </a:solidFill>
              </a:rPr>
              <a:t>Post Placental Insertion :</a:t>
            </a:r>
          </a:p>
          <a:p>
            <a:pPr lvl="1">
              <a:buNone/>
            </a:pPr>
            <a:r>
              <a:rPr lang="en-US" sz="4400" dirty="0" smtClean="0"/>
              <a:t>Insertion of IUD within </a:t>
            </a:r>
            <a:r>
              <a:rPr lang="en-US" sz="4400" b="1" dirty="0" smtClean="0"/>
              <a:t>10 min </a:t>
            </a:r>
            <a:r>
              <a:rPr lang="en-US" sz="4400" dirty="0" smtClean="0"/>
              <a:t>of the delivery of the placenta.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Insertion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3E1B59"/>
                </a:solidFill>
              </a:rPr>
              <a:t>Intra cesarean Insertion :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Done manually / instrumental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Insertion before uterine closure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No need to pass the string through the </a:t>
            </a:r>
            <a:r>
              <a:rPr lang="en-US" sz="3200" dirty="0" err="1" smtClean="0"/>
              <a:t>Cx</a:t>
            </a:r>
            <a:r>
              <a:rPr lang="en-US" sz="3200" dirty="0" smtClean="0"/>
              <a:t> </a:t>
            </a:r>
            <a:r>
              <a:rPr lang="en-US" sz="3200" dirty="0" err="1" smtClean="0"/>
              <a:t>os</a:t>
            </a:r>
            <a:r>
              <a:rPr lang="en-US" sz="3200" dirty="0" smtClean="0"/>
              <a:t> (infection , displace IUD)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No need to fix with ligature</a:t>
            </a: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Insertion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3E1B59"/>
                </a:solidFill>
              </a:rPr>
              <a:t>Immediate Post partum :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With in 48 hrs following delivery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Can use regular ring forceps</a:t>
            </a:r>
          </a:p>
          <a:p>
            <a:pPr lvl="1">
              <a:buNone/>
            </a:pPr>
            <a:endParaRPr lang="en-US" sz="3200" dirty="0" smtClean="0"/>
          </a:p>
          <a:p>
            <a:r>
              <a:rPr lang="en-US" b="1" dirty="0" smtClean="0">
                <a:solidFill>
                  <a:srgbClr val="3E1B59"/>
                </a:solidFill>
              </a:rPr>
              <a:t>Extended Post partum/ Interval insertion </a:t>
            </a:r>
            <a:r>
              <a:rPr lang="en-US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After 6 wks of delivery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Similar to regular IUD insertion.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Immediate post </a:t>
            </a:r>
            <a:r>
              <a:rPr lang="en-US" sz="3600" dirty="0" err="1" smtClean="0"/>
              <a:t>abortal</a:t>
            </a:r>
            <a:r>
              <a:rPr lang="en-US" sz="3600" dirty="0" smtClean="0"/>
              <a:t> IUD insertion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Safe and practical. </a:t>
            </a:r>
          </a:p>
          <a:p>
            <a:r>
              <a:rPr lang="en-US" dirty="0" smtClean="0"/>
              <a:t> Expulsion rates were higher after second-trimester abortions than after earlier abortions, </a:t>
            </a:r>
          </a:p>
          <a:p>
            <a:r>
              <a:rPr lang="en-US" dirty="0" smtClean="0"/>
              <a:t>So delaying insertion may be advisable after later abortions.. </a:t>
            </a:r>
          </a:p>
          <a:p>
            <a:r>
              <a:rPr lang="en-US" dirty="0" smtClean="0"/>
              <a:t>Post abortion insertion - major reduction in pregnancy -cost effective</a:t>
            </a:r>
          </a:p>
          <a:p>
            <a:pPr>
              <a:buNone/>
            </a:pPr>
            <a:r>
              <a:rPr lang="en-US" dirty="0" smtClean="0"/>
              <a:t>                                 </a:t>
            </a:r>
            <a:r>
              <a:rPr lang="en-US" sz="2400" dirty="0" smtClean="0"/>
              <a:t>Cochrane Database review  2004 </a:t>
            </a:r>
            <a:endParaRPr lang="en-IN" sz="24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Insertion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UNITED NATIONS POPULATION INFORMATION NETWORK (POPIN) with support from the  UN Population Fund (UNFPA)</a:t>
            </a:r>
            <a:endParaRPr lang="en-IN" dirty="0" smtClean="0"/>
          </a:p>
          <a:p>
            <a:r>
              <a:rPr lang="en-US" dirty="0" smtClean="0"/>
              <a:t>Because of expulsion risks, insertion ideally should take place soon after delivery, or delayed for weeks.</a:t>
            </a:r>
          </a:p>
          <a:p>
            <a:pPr>
              <a:buNone/>
            </a:pPr>
            <a:r>
              <a:rPr lang="en-US" b="1" dirty="0" smtClean="0"/>
              <a:t>   US agency  - </a:t>
            </a:r>
          </a:p>
          <a:p>
            <a:r>
              <a:rPr lang="en-US" dirty="0" smtClean="0"/>
              <a:t>Cu T - as early as 4 wks others -6wks</a:t>
            </a:r>
            <a:endParaRPr lang="en-IN" dirty="0"/>
          </a:p>
        </p:txBody>
      </p:sp>
      <p:pic>
        <p:nvPicPr>
          <p:cNvPr id="4" name="Picture 3" descr="http://www.un.org/popin/images/popin-s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20688"/>
            <a:ext cx="79239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PROGESTERONE ONLY PILLS</a:t>
            </a:r>
            <a:endParaRPr lang="en-GB" dirty="0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3124200"/>
          </a:xfrm>
        </p:spPr>
        <p:txBody>
          <a:bodyPr/>
          <a:lstStyle/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2400" dirty="0" err="1" smtClean="0"/>
              <a:t>Cerazette</a:t>
            </a:r>
            <a:r>
              <a:rPr lang="en-GB" sz="2400" dirty="0" smtClean="0"/>
              <a:t>®                             </a:t>
            </a:r>
            <a:r>
              <a:rPr lang="en-GB" sz="2400" dirty="0" err="1" smtClean="0"/>
              <a:t>Desogestrel</a:t>
            </a:r>
            <a:r>
              <a:rPr lang="en-GB" sz="2400" dirty="0" smtClean="0"/>
              <a:t> 75</a:t>
            </a:r>
          </a:p>
          <a:p>
            <a:pPr>
              <a:buNone/>
            </a:pPr>
            <a:r>
              <a:rPr lang="en-GB" sz="2400" dirty="0" err="1" smtClean="0"/>
              <a:t>Femulen</a:t>
            </a:r>
            <a:r>
              <a:rPr lang="en-GB" sz="2400" dirty="0" smtClean="0"/>
              <a:t>®                              </a:t>
            </a:r>
            <a:r>
              <a:rPr lang="en-GB" sz="2400" dirty="0" err="1" smtClean="0"/>
              <a:t>Etynodiol</a:t>
            </a:r>
            <a:r>
              <a:rPr lang="en-GB" sz="2400" dirty="0" smtClean="0"/>
              <a:t> </a:t>
            </a:r>
            <a:r>
              <a:rPr lang="en-GB" sz="2400" dirty="0" err="1" smtClean="0"/>
              <a:t>diacetate</a:t>
            </a:r>
            <a:r>
              <a:rPr lang="en-GB" sz="2400" dirty="0" smtClean="0"/>
              <a:t> 500</a:t>
            </a:r>
          </a:p>
          <a:p>
            <a:pPr>
              <a:buNone/>
            </a:pPr>
            <a:r>
              <a:rPr lang="en-GB" sz="2400" dirty="0" err="1" smtClean="0"/>
              <a:t>Micronor</a:t>
            </a:r>
            <a:r>
              <a:rPr lang="en-GB" sz="2400" dirty="0" smtClean="0"/>
              <a:t>®                              </a:t>
            </a:r>
            <a:r>
              <a:rPr lang="en-GB" sz="2400" dirty="0" err="1" smtClean="0"/>
              <a:t>Norethisterone</a:t>
            </a:r>
            <a:r>
              <a:rPr lang="en-GB" sz="2400" dirty="0" smtClean="0"/>
              <a:t> 350</a:t>
            </a:r>
          </a:p>
          <a:p>
            <a:pPr>
              <a:buNone/>
            </a:pPr>
            <a:r>
              <a:rPr lang="en-GB" sz="2400" dirty="0" err="1" smtClean="0"/>
              <a:t>Norgeston</a:t>
            </a:r>
            <a:r>
              <a:rPr lang="en-GB" sz="2400" dirty="0" smtClean="0"/>
              <a:t>                              </a:t>
            </a:r>
            <a:r>
              <a:rPr lang="en-GB" sz="2400" dirty="0" err="1" smtClean="0"/>
              <a:t>Levonorgestrel</a:t>
            </a:r>
            <a:r>
              <a:rPr lang="en-GB" sz="2400" dirty="0" smtClean="0"/>
              <a:t> 30</a:t>
            </a:r>
          </a:p>
          <a:p>
            <a:pPr>
              <a:buNone/>
            </a:pPr>
            <a:r>
              <a:rPr lang="en-GB" sz="2400" dirty="0" err="1" smtClean="0"/>
              <a:t>Noriday</a:t>
            </a:r>
            <a:r>
              <a:rPr lang="en-GB" sz="2400" dirty="0" smtClean="0"/>
              <a:t>®                                </a:t>
            </a:r>
            <a:r>
              <a:rPr lang="en-GB" sz="2400" dirty="0" err="1" smtClean="0"/>
              <a:t>Norethisterone</a:t>
            </a:r>
            <a:r>
              <a:rPr lang="en-GB" sz="2400" dirty="0" smtClean="0"/>
              <a:t> 350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32C69C-ACFD-4FD1-A3FF-53D80EB1F29E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6562" name="Picture 2" descr="http://upload.wikimedia.org/wikipedia/commons/thumb/4/40/Plaquettes_de_pilule.jpg/612px-Plaquettes_de_pil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0"/>
            <a:ext cx="3886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 </a:t>
            </a:r>
            <a:r>
              <a:rPr lang="en-US" dirty="0" err="1" smtClean="0"/>
              <a:t>vs</a:t>
            </a:r>
            <a:r>
              <a:rPr lang="en-US" dirty="0" smtClean="0"/>
              <a:t> Delayed Insertion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4600" dirty="0" smtClean="0"/>
              <a:t>A t </a:t>
            </a:r>
            <a:r>
              <a:rPr lang="en-US" sz="4600" dirty="0"/>
              <a:t>6 months the two groups were </a:t>
            </a:r>
            <a:r>
              <a:rPr lang="en-US" sz="4600" dirty="0" smtClean="0"/>
              <a:t>similar in</a:t>
            </a:r>
          </a:p>
          <a:p>
            <a:pPr lvl="1">
              <a:lnSpc>
                <a:spcPct val="170000"/>
              </a:lnSpc>
              <a:buFont typeface="Courier New" pitchFamily="49" charset="0"/>
              <a:buChar char="o"/>
            </a:pPr>
            <a:r>
              <a:rPr lang="en-US" sz="3600" dirty="0" smtClean="0"/>
              <a:t> </a:t>
            </a:r>
            <a:r>
              <a:rPr lang="en-US" sz="4000" dirty="0" smtClean="0"/>
              <a:t>Pregnancy </a:t>
            </a:r>
            <a:r>
              <a:rPr lang="en-US" sz="4000" dirty="0"/>
              <a:t>prevention </a:t>
            </a:r>
            <a:r>
              <a:rPr lang="en-US" sz="4000" dirty="0" smtClean="0"/>
              <a:t>(same) </a:t>
            </a:r>
          </a:p>
          <a:p>
            <a:pPr lvl="1">
              <a:lnSpc>
                <a:spcPct val="170000"/>
              </a:lnSpc>
              <a:buFont typeface="Courier New" pitchFamily="49" charset="0"/>
              <a:buChar char="o"/>
            </a:pPr>
            <a:r>
              <a:rPr lang="en-US" sz="4000" dirty="0" smtClean="0"/>
              <a:t>Continuation </a:t>
            </a:r>
            <a:r>
              <a:rPr lang="en-US" sz="4000" dirty="0"/>
              <a:t>[84% </a:t>
            </a:r>
            <a:r>
              <a:rPr lang="en-US" sz="4000" dirty="0" err="1" smtClean="0"/>
              <a:t>vs</a:t>
            </a:r>
            <a:r>
              <a:rPr lang="en-US" sz="4000" dirty="0" smtClean="0"/>
              <a:t> 77%,) OR - 1.65 </a:t>
            </a:r>
          </a:p>
          <a:p>
            <a:pPr lvl="1">
              <a:lnSpc>
                <a:spcPct val="170000"/>
              </a:lnSpc>
              <a:buFont typeface="Courier New" pitchFamily="49" charset="0"/>
              <a:buChar char="o"/>
            </a:pPr>
            <a:r>
              <a:rPr lang="en-US" sz="4000" dirty="0" smtClean="0"/>
              <a:t>Expulsion </a:t>
            </a:r>
            <a:r>
              <a:rPr lang="en-US" sz="4600" b="1" dirty="0" smtClean="0">
                <a:solidFill>
                  <a:srgbClr val="3E1B59"/>
                </a:solidFill>
              </a:rPr>
              <a:t>more </a:t>
            </a:r>
            <a:r>
              <a:rPr lang="en-US" sz="4000" dirty="0" smtClean="0"/>
              <a:t>in </a:t>
            </a:r>
            <a:r>
              <a:rPr lang="en-US" sz="4000" dirty="0"/>
              <a:t>the immediate </a:t>
            </a:r>
            <a:r>
              <a:rPr lang="en-US" sz="4000" dirty="0" smtClean="0"/>
              <a:t>than </a:t>
            </a:r>
            <a:r>
              <a:rPr lang="en-US" sz="4000" dirty="0"/>
              <a:t>in the delayed </a:t>
            </a:r>
            <a:r>
              <a:rPr lang="en-US" sz="4000" dirty="0" smtClean="0"/>
              <a:t>group </a:t>
            </a:r>
            <a:r>
              <a:rPr lang="en-US" sz="4000" dirty="0"/>
              <a:t>(OR </a:t>
            </a:r>
            <a:r>
              <a:rPr lang="en-US" sz="4000" dirty="0" smtClean="0"/>
              <a:t>6.77)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  RHL WHO 2010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IUD insertion during post partum period - A systematic Review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900" dirty="0" smtClean="0"/>
              <a:t>Search till Dec 2008</a:t>
            </a:r>
          </a:p>
          <a:p>
            <a:pPr>
              <a:lnSpc>
                <a:spcPct val="150000"/>
              </a:lnSpc>
            </a:pPr>
            <a:r>
              <a:rPr lang="en-US" sz="3900" dirty="0" smtClean="0"/>
              <a:t>297 articles , 15 included for review</a:t>
            </a:r>
          </a:p>
          <a:p>
            <a:pPr>
              <a:lnSpc>
                <a:spcPct val="150000"/>
              </a:lnSpc>
            </a:pPr>
            <a:r>
              <a:rPr lang="en-US" sz="3900" dirty="0" smtClean="0"/>
              <a:t>All included Cu T, no studies with LNG identified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Contraception 2009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Immediate PP insertion </a:t>
            </a:r>
            <a:r>
              <a:rPr lang="en-US" dirty="0" smtClean="0"/>
              <a:t>- safe than late PP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Immediate - </a:t>
            </a:r>
            <a:r>
              <a:rPr lang="en-US" b="1" dirty="0" smtClean="0">
                <a:solidFill>
                  <a:srgbClr val="3E1B59"/>
                </a:solidFill>
              </a:rPr>
              <a:t>low expulsion </a:t>
            </a:r>
            <a:r>
              <a:rPr lang="en-US" dirty="0" smtClean="0"/>
              <a:t>risk than late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But more than interval insertion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Post LSCS </a:t>
            </a:r>
            <a:r>
              <a:rPr lang="en-US" dirty="0" smtClean="0"/>
              <a:t>- low expulsion than Immediate insertion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Increase in risk of complications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3E1B59"/>
                </a:solidFill>
              </a:rPr>
              <a:t>2 techniques </a:t>
            </a:r>
            <a:r>
              <a:rPr lang="en-US" sz="3600" dirty="0" smtClean="0"/>
              <a:t>-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b="1" dirty="0" smtClean="0"/>
              <a:t> Instrumental</a:t>
            </a:r>
            <a:r>
              <a:rPr lang="en-US" sz="3600" dirty="0" smtClean="0"/>
              <a:t> Insertion - using Placental forceps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b="1" dirty="0" smtClean="0"/>
              <a:t> Manual</a:t>
            </a:r>
            <a:r>
              <a:rPr lang="en-US" sz="3600" dirty="0" smtClean="0"/>
              <a:t> insertion- IUD held in hand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Insertion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352801"/>
            <a:ext cx="466519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4040188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Instrumental Insertion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715000" y="1676400"/>
            <a:ext cx="34290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Manual Insertion</a:t>
            </a:r>
            <a:endParaRPr lang="en-IN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73548"/>
            <a:ext cx="2819400" cy="308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A comparative study of two techniques used in immediate </a:t>
            </a:r>
            <a:r>
              <a:rPr lang="en-IN" sz="2800" dirty="0" err="1" smtClean="0"/>
              <a:t>postplacental</a:t>
            </a:r>
            <a:r>
              <a:rPr lang="en-IN" sz="2800" dirty="0" smtClean="0"/>
              <a:t> insertion (IPPI) of the Copper T-380A IUD in Shanghai, People's Republic of China.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Two different insertion techniques </a:t>
            </a:r>
            <a:r>
              <a:rPr lang="en-US" sz="3600" b="1" dirty="0" smtClean="0"/>
              <a:t>do not </a:t>
            </a:r>
            <a:r>
              <a:rPr lang="en-US" sz="3600" dirty="0" smtClean="0"/>
              <a:t>significantly affect discontinuation rates IPPI using the </a:t>
            </a:r>
            <a:r>
              <a:rPr lang="en-US" sz="3600" dirty="0" err="1" smtClean="0"/>
              <a:t>TCu</a:t>
            </a:r>
            <a:r>
              <a:rPr lang="en-US" sz="3600" dirty="0" smtClean="0"/>
              <a:t> 380A, 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Cu T380A appears to be </a:t>
            </a:r>
            <a:r>
              <a:rPr lang="en-US" sz="3600" b="1" dirty="0" smtClean="0"/>
              <a:t>suitable</a:t>
            </a:r>
            <a:r>
              <a:rPr lang="en-US" sz="3600" dirty="0" smtClean="0"/>
              <a:t> for postpartum insertion in Chinese women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</a:t>
            </a:r>
            <a:r>
              <a:rPr lang="en-US" dirty="0" err="1" smtClean="0"/>
              <a:t>Xu</a:t>
            </a:r>
            <a:r>
              <a:rPr lang="en-US" dirty="0" smtClean="0"/>
              <a:t> Rivera et al Contraception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Cochrane Review 2007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Modifications of existing device with absorbable sutures or additional appendages  - </a:t>
            </a:r>
            <a:r>
              <a:rPr lang="en-US" b="1" dirty="0" smtClean="0">
                <a:solidFill>
                  <a:srgbClr val="3E1B59"/>
                </a:solidFill>
              </a:rPr>
              <a:t>NOT BENEFICIAL</a:t>
            </a:r>
          </a:p>
          <a:p>
            <a:r>
              <a:rPr lang="en-US" b="1" dirty="0" smtClean="0"/>
              <a:t>No difference </a:t>
            </a:r>
            <a:r>
              <a:rPr lang="en-US" dirty="0" smtClean="0"/>
              <a:t>with hand or Instrumental Insertion</a:t>
            </a:r>
          </a:p>
          <a:p>
            <a:r>
              <a:rPr lang="en-US" dirty="0" err="1" smtClean="0"/>
              <a:t>Lippes</a:t>
            </a:r>
            <a:r>
              <a:rPr lang="en-US" dirty="0" smtClean="0"/>
              <a:t> loop &amp; </a:t>
            </a:r>
            <a:r>
              <a:rPr lang="en-US" dirty="0" err="1" smtClean="0"/>
              <a:t>Progestesert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rgbClr val="3E1B59"/>
                </a:solidFill>
              </a:rPr>
              <a:t>not better </a:t>
            </a:r>
            <a:r>
              <a:rPr lang="en-US" dirty="0" smtClean="0"/>
              <a:t>than CU containing device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 of Post Partum Uterus</a:t>
            </a:r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Insertion Technique</a:t>
            </a:r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4267200"/>
            <a:ext cx="344090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2895600"/>
            <a:ext cx="4040188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Confirm</a:t>
            </a:r>
            <a:endParaRPr lang="en-IN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67400" y="2667000"/>
            <a:ext cx="3276600" cy="6397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dirty="0" smtClean="0"/>
              <a:t> Proper Instruments</a:t>
            </a:r>
            <a:endParaRPr lang="en-IN" sz="32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3" y="3760787"/>
            <a:ext cx="30241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4937125"/>
            <a:ext cx="2667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114800" cy="639762"/>
          </a:xfrm>
        </p:spPr>
        <p:txBody>
          <a:bodyPr>
            <a:noAutofit/>
          </a:bodyPr>
          <a:lstStyle/>
          <a:p>
            <a:r>
              <a:rPr lang="en-US" sz="3200" b="0" dirty="0" err="1" smtClean="0"/>
              <a:t>Visualise</a:t>
            </a:r>
            <a:r>
              <a:rPr lang="en-US" sz="3200" b="0" dirty="0" smtClean="0"/>
              <a:t> R/o </a:t>
            </a:r>
          </a:p>
          <a:p>
            <a:r>
              <a:rPr lang="en-US" dirty="0"/>
              <a:t>A</a:t>
            </a:r>
            <a:r>
              <a:rPr lang="en-US" sz="3200" b="0" dirty="0" smtClean="0"/>
              <a:t>ctive bleed</a:t>
            </a:r>
            <a:endParaRPr lang="en-IN" sz="32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Autofit/>
          </a:bodyPr>
          <a:lstStyle/>
          <a:p>
            <a:r>
              <a:rPr lang="en-US" sz="3200" b="0" dirty="0" smtClean="0"/>
              <a:t>Cervix held with ring forceps</a:t>
            </a:r>
            <a:endParaRPr lang="en-IN" sz="3200" b="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2898775"/>
            <a:ext cx="36004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POP with a difference:</a:t>
            </a:r>
            <a:br>
              <a:rPr lang="en-GB" dirty="0" smtClean="0"/>
            </a:br>
            <a:r>
              <a:rPr lang="en-GB" dirty="0" smtClean="0"/>
              <a:t>oral </a:t>
            </a:r>
            <a:r>
              <a:rPr lang="en-GB" dirty="0" err="1" smtClean="0"/>
              <a:t>desogestrel</a:t>
            </a:r>
            <a:endParaRPr lang="en-GB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err="1" smtClean="0"/>
              <a:t>Estrogen</a:t>
            </a:r>
            <a:r>
              <a:rPr lang="en-GB" sz="2400" dirty="0" smtClean="0"/>
              <a:t>-free contraception</a:t>
            </a:r>
          </a:p>
          <a:p>
            <a:pPr>
              <a:buNone/>
            </a:pPr>
            <a:r>
              <a:rPr lang="el-GR" sz="2400" dirty="0" smtClean="0"/>
              <a:t> 75 μ</a:t>
            </a:r>
            <a:r>
              <a:rPr lang="en-GB" sz="2400" dirty="0" smtClean="0"/>
              <a:t>g </a:t>
            </a:r>
            <a:r>
              <a:rPr lang="en-GB" sz="2400" dirty="0" err="1" smtClean="0"/>
              <a:t>desogestrel</a:t>
            </a:r>
            <a:r>
              <a:rPr lang="en-GB" sz="2400" dirty="0" smtClean="0"/>
              <a:t> per </a:t>
            </a:r>
            <a:r>
              <a:rPr lang="en-GB" sz="2800" dirty="0" smtClean="0"/>
              <a:t>day</a:t>
            </a:r>
          </a:p>
          <a:p>
            <a:pPr>
              <a:buNone/>
            </a:pPr>
            <a:r>
              <a:rPr lang="en-GB" sz="2400" dirty="0" smtClean="0"/>
              <a:t> Continuous oral regimen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420413-60AB-4853-AAD1-B78B4775609F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65538" name="Picture 2" descr="http://www.mims.com/resources/drugs/Malaysia/packshot/Cerazette%20film-coated%20tab%2075%20mcg6001PP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1933575"/>
            <a:ext cx="4610100" cy="4924425"/>
          </a:xfrm>
          <a:prstGeom prst="rect">
            <a:avLst/>
          </a:prstGeom>
          <a:noFill/>
        </p:spPr>
      </p:pic>
      <p:pic>
        <p:nvPicPr>
          <p:cNvPr id="65540" name="Picture 4" descr="http://t0.gstatic.com/images?q=tbn:ANd9GcQ_J8rs6rPPd4AVGBQ988zJY9Er7bGWOliXmKjvjsrEmMrp8D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18001"/>
            <a:ext cx="30480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3505200"/>
            <a:ext cx="511444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Grasp the IUD with Forceps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324600" y="1535113"/>
            <a:ext cx="2819400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Insertion</a:t>
            </a:r>
            <a:endParaRPr lang="en-IN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3113087"/>
            <a:ext cx="367188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Straighten the Angle</a:t>
            </a:r>
            <a:endParaRPr lang="en-IN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886200"/>
            <a:ext cx="45742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Traction </a:t>
            </a:r>
            <a:endParaRPr lang="en-IN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Straighten the Angle</a:t>
            </a:r>
            <a:endParaRPr lang="en-IN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0" y="3402012"/>
            <a:ext cx="31686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Insertion</a:t>
            </a:r>
            <a:endParaRPr lang="en-IN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3810000"/>
            <a:ext cx="37989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3473450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Ring Forceps</a:t>
            </a:r>
            <a:endParaRPr lang="en-IN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4038601"/>
            <a:ext cx="378663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3257550"/>
            <a:ext cx="3816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962401"/>
            <a:ext cx="41001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Inspect </a:t>
            </a:r>
            <a:endParaRPr lang="en-IN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Post procedure  Counseling</a:t>
            </a:r>
            <a:endParaRPr lang="en-IN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3330575"/>
            <a:ext cx="33845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- women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3E1B59"/>
                </a:solidFill>
              </a:rPr>
              <a:t>Convenience</a:t>
            </a:r>
            <a:r>
              <a:rPr lang="en-US" dirty="0" smtClean="0"/>
              <a:t> - saves time &amp; additional visit</a:t>
            </a:r>
          </a:p>
          <a:p>
            <a:r>
              <a:rPr lang="en-US" dirty="0" smtClean="0"/>
              <a:t>Safe, sure she is not pregnant</a:t>
            </a:r>
          </a:p>
          <a:p>
            <a:r>
              <a:rPr lang="en-US" dirty="0" smtClean="0"/>
              <a:t>High motivation</a:t>
            </a:r>
          </a:p>
          <a:p>
            <a:r>
              <a:rPr lang="en-US" dirty="0" smtClean="0"/>
              <a:t>Decreased - risk of </a:t>
            </a:r>
            <a:r>
              <a:rPr lang="en-US" dirty="0" smtClean="0">
                <a:solidFill>
                  <a:srgbClr val="3E1B59"/>
                </a:solidFill>
              </a:rPr>
              <a:t>perforation</a:t>
            </a:r>
            <a:r>
              <a:rPr lang="en-US" dirty="0" smtClean="0"/>
              <a:t> ( post placental)</a:t>
            </a:r>
          </a:p>
          <a:p>
            <a:r>
              <a:rPr lang="en-US" dirty="0" smtClean="0"/>
              <a:t>Decreased perception of </a:t>
            </a:r>
            <a:r>
              <a:rPr lang="en-US" dirty="0" smtClean="0">
                <a:solidFill>
                  <a:srgbClr val="3E1B59"/>
                </a:solidFill>
              </a:rPr>
              <a:t>initial side effects</a:t>
            </a:r>
          </a:p>
          <a:p>
            <a:r>
              <a:rPr lang="en-US" b="1" dirty="0" smtClean="0">
                <a:solidFill>
                  <a:srgbClr val="3E1B59"/>
                </a:solidFill>
              </a:rPr>
              <a:t>No effect on breast feeding.</a:t>
            </a:r>
          </a:p>
          <a:p>
            <a:r>
              <a:rPr lang="en-US" dirty="0" smtClean="0"/>
              <a:t>Patient has effective method of contraception before discharge.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Insertion - problems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 Changes in menstrual bleeding pattern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 Cramps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 Infection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 IUD string problems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 Expulsion - partial / Complete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200" dirty="0" smtClean="0"/>
              <a:t> Pregnancy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11200" dirty="0" smtClean="0"/>
              <a:t>Expulsion rate : 7-15/HW at 6m ,</a:t>
            </a:r>
          </a:p>
          <a:p>
            <a:pPr>
              <a:lnSpc>
                <a:spcPct val="170000"/>
              </a:lnSpc>
            </a:pPr>
            <a:r>
              <a:rPr lang="en-US" sz="11200" dirty="0" smtClean="0"/>
              <a:t>Risk of Infection: 0.1-1.1/HW </a:t>
            </a:r>
          </a:p>
          <a:p>
            <a:pPr>
              <a:lnSpc>
                <a:spcPct val="170000"/>
              </a:lnSpc>
            </a:pPr>
            <a:r>
              <a:rPr lang="en-US" sz="11200" dirty="0" smtClean="0"/>
              <a:t>Perforation rate : 1 in 1150</a:t>
            </a:r>
          </a:p>
          <a:p>
            <a:pPr>
              <a:lnSpc>
                <a:spcPct val="170000"/>
              </a:lnSpc>
            </a:pPr>
            <a:r>
              <a:rPr lang="en-US" sz="11200" dirty="0" smtClean="0"/>
              <a:t>Removal for bleeding : 13.7 </a:t>
            </a:r>
            <a:r>
              <a:rPr lang="en-US" sz="11200" dirty="0" err="1" smtClean="0"/>
              <a:t>vs</a:t>
            </a:r>
            <a:r>
              <a:rPr lang="en-US" sz="11200" dirty="0" smtClean="0"/>
              <a:t> 23.6/HW </a:t>
            </a:r>
          </a:p>
          <a:p>
            <a:pPr>
              <a:lnSpc>
                <a:spcPct val="150000"/>
              </a:lnSpc>
            </a:pPr>
            <a:r>
              <a:rPr lang="en-US" sz="11200" dirty="0" smtClean="0"/>
              <a:t>No increase in risk of Infection, bleeding, perforation, </a:t>
            </a:r>
            <a:r>
              <a:rPr lang="en-US" sz="11200" dirty="0" err="1" smtClean="0"/>
              <a:t>endometritis</a:t>
            </a:r>
            <a:endParaRPr lang="en-US" sz="11200" dirty="0" smtClean="0"/>
          </a:p>
          <a:p>
            <a:pPr>
              <a:lnSpc>
                <a:spcPct val="150000"/>
              </a:lnSpc>
            </a:pPr>
            <a:r>
              <a:rPr lang="en-US" sz="11200" dirty="0" smtClean="0"/>
              <a:t>Does not affect Involution</a:t>
            </a:r>
          </a:p>
          <a:p>
            <a:pPr lvl="3">
              <a:lnSpc>
                <a:spcPct val="150000"/>
              </a:lnSpc>
            </a:pPr>
            <a:r>
              <a:rPr lang="en-US" sz="5500" dirty="0" smtClean="0"/>
              <a:t>Chi et al 4</a:t>
            </a:r>
            <a:r>
              <a:rPr lang="en-US" sz="5500" baseline="30000" dirty="0" smtClean="0"/>
              <a:t>th</a:t>
            </a:r>
            <a:r>
              <a:rPr lang="en-US" sz="5500" dirty="0" smtClean="0"/>
              <a:t> </a:t>
            </a:r>
            <a:r>
              <a:rPr lang="en-US" sz="5500" dirty="0" err="1" smtClean="0"/>
              <a:t>Int</a:t>
            </a:r>
            <a:r>
              <a:rPr lang="en-US" sz="5500" dirty="0" smtClean="0"/>
              <a:t> conf on IUD</a:t>
            </a:r>
            <a:endParaRPr lang="en-IN" sz="5500" dirty="0" smtClean="0"/>
          </a:p>
          <a:p>
            <a:pPr>
              <a:lnSpc>
                <a:spcPct val="170000"/>
              </a:lnSpc>
            </a:pPr>
            <a:endParaRPr lang="en-US" sz="5500" dirty="0" smtClean="0"/>
          </a:p>
          <a:p>
            <a:endParaRPr lang="en-US" sz="5500" dirty="0" smtClean="0"/>
          </a:p>
          <a:p>
            <a:pPr>
              <a:buNone/>
            </a:pPr>
            <a:r>
              <a:rPr lang="en-US" sz="5500" dirty="0" smtClean="0"/>
              <a:t>                             </a:t>
            </a:r>
          </a:p>
          <a:p>
            <a:pPr>
              <a:buNone/>
            </a:pPr>
            <a:endParaRPr lang="en-US" sz="5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Expulsion rates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dirty="0" smtClean="0"/>
              <a:t>Depends on </a:t>
            </a:r>
          </a:p>
          <a:p>
            <a:pPr>
              <a:lnSpc>
                <a:spcPct val="160000"/>
              </a:lnSpc>
            </a:pPr>
            <a:r>
              <a:rPr lang="en-US" sz="4600" dirty="0" smtClean="0"/>
              <a:t>Clinician </a:t>
            </a:r>
            <a:r>
              <a:rPr lang="en-US" sz="4600" dirty="0"/>
              <a:t>experience </a:t>
            </a:r>
            <a:r>
              <a:rPr lang="en-US" sz="4600" dirty="0" smtClean="0"/>
              <a:t>- special training</a:t>
            </a:r>
          </a:p>
          <a:p>
            <a:pPr>
              <a:lnSpc>
                <a:spcPct val="160000"/>
              </a:lnSpc>
            </a:pPr>
            <a:r>
              <a:rPr lang="en-US" sz="4600" dirty="0" smtClean="0"/>
              <a:t>Skilled </a:t>
            </a:r>
            <a:r>
              <a:rPr lang="en-US" sz="4600" dirty="0"/>
              <a:t>clinicians have been associated with lower expulsion rates than unskilled </a:t>
            </a:r>
            <a:r>
              <a:rPr lang="en-US" sz="4600" dirty="0" smtClean="0"/>
              <a:t>clinicians.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Contraception 1985;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to reduce spontaneous expulsion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3E1B59"/>
                </a:solidFill>
              </a:rPr>
              <a:t>Right technique :</a:t>
            </a:r>
            <a:endParaRPr lang="en-US" b="1" dirty="0" smtClean="0">
              <a:solidFill>
                <a:srgbClr val="3E1B59"/>
              </a:solidFill>
            </a:endParaRPr>
          </a:p>
          <a:p>
            <a:r>
              <a:rPr lang="en-US" dirty="0" smtClean="0"/>
              <a:t>Elevate the uterus</a:t>
            </a:r>
          </a:p>
          <a:p>
            <a:r>
              <a:rPr lang="en-US" dirty="0" smtClean="0"/>
              <a:t>Place IUD at </a:t>
            </a:r>
            <a:r>
              <a:rPr lang="en-US" dirty="0" err="1" smtClean="0"/>
              <a:t>fundus</a:t>
            </a:r>
            <a:endParaRPr lang="en-US" dirty="0" smtClean="0"/>
          </a:p>
          <a:p>
            <a:r>
              <a:rPr lang="en-US" dirty="0" smtClean="0"/>
              <a:t>Sweep the instrument to the side of uterine cavity</a:t>
            </a:r>
          </a:p>
          <a:p>
            <a:r>
              <a:rPr lang="en-US" dirty="0" smtClean="0"/>
              <a:t>Keep placental forceps closed while going in &amp; open while out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POPs: Mechanisms of Action</a:t>
            </a:r>
          </a:p>
        </p:txBody>
      </p:sp>
      <p:sp>
        <p:nvSpPr>
          <p:cNvPr id="40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5CE9CA-055F-4519-AAC3-A05B23584CD7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4100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6188" y="1897063"/>
            <a:ext cx="275590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 flipH="1">
            <a:off x="3756025" y="2165350"/>
            <a:ext cx="2492375" cy="301625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3822700" y="3670300"/>
            <a:ext cx="2273300" cy="10541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3746500" y="4432300"/>
            <a:ext cx="2578100" cy="36830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V="1">
            <a:off x="3816350" y="4968875"/>
            <a:ext cx="2492375" cy="282575"/>
          </a:xfrm>
          <a:prstGeom prst="line">
            <a:avLst/>
          </a:prstGeom>
          <a:noFill/>
          <a:ln w="25400">
            <a:solidFill>
              <a:srgbClr val="CF0E3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1358900" y="2286000"/>
            <a:ext cx="22987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885825"/>
            <a:r>
              <a:rPr lang="en-US" sz="1800" b="1">
                <a:latin typeface="Arial" pitchFamily="34" charset="0"/>
              </a:rPr>
              <a:t>Suppress ovulation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3765550" y="2546350"/>
            <a:ext cx="2482850" cy="2178050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609600" y="4038600"/>
            <a:ext cx="304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Change endometrium making implantation less likely</a:t>
            </a: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838200" y="4800600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Thicken cervical mucus (preventing sperm penetration)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1066800" y="3124200"/>
            <a:ext cx="2590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/>
            <a:r>
              <a:rPr lang="en-US" sz="1600" b="1">
                <a:solidFill>
                  <a:schemeClr val="tx2"/>
                </a:solidFill>
                <a:latin typeface="Arial" pitchFamily="34" charset="0"/>
              </a:rPr>
              <a:t>Reduce sperm transport in upper genital tract (fallopian tubes)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to reduce spontaneous expulsion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3E1B59"/>
                </a:solidFill>
              </a:rPr>
              <a:t>Right Instrument :</a:t>
            </a:r>
          </a:p>
          <a:p>
            <a:r>
              <a:rPr lang="en-US" dirty="0" smtClean="0"/>
              <a:t>Long to reach the </a:t>
            </a:r>
            <a:r>
              <a:rPr lang="en-US" dirty="0" err="1" smtClean="0"/>
              <a:t>fundus</a:t>
            </a:r>
            <a:endParaRPr lang="en-US" dirty="0" smtClean="0"/>
          </a:p>
          <a:p>
            <a:r>
              <a:rPr lang="en-US" dirty="0" smtClean="0"/>
              <a:t>Fenestrated.</a:t>
            </a:r>
          </a:p>
          <a:p>
            <a:pPr>
              <a:buNone/>
            </a:pPr>
            <a:r>
              <a:rPr lang="en-US" b="1" dirty="0" smtClean="0">
                <a:solidFill>
                  <a:srgbClr val="3E1B59"/>
                </a:solidFill>
              </a:rPr>
              <a:t>Right time :</a:t>
            </a:r>
          </a:p>
          <a:p>
            <a:r>
              <a:rPr lang="en-US" dirty="0" smtClean="0"/>
              <a:t>Post placental &amp; Intra cesarean - to reduce expulsion rate.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100" b="1" dirty="0" smtClean="0"/>
              <a:t>  </a:t>
            </a:r>
            <a:r>
              <a:rPr lang="en-US" sz="6700" b="1" dirty="0" smtClean="0"/>
              <a:t>Post-partum bleeding and infection after post-placental IUD insertion</a:t>
            </a:r>
            <a:endParaRPr lang="en-US" sz="5100" b="1" dirty="0" smtClean="0"/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6700" dirty="0" smtClean="0"/>
              <a:t>Post-placental insertion appears to be a </a:t>
            </a:r>
            <a:r>
              <a:rPr lang="en-US" sz="6700" b="1" dirty="0" smtClean="0">
                <a:solidFill>
                  <a:srgbClr val="3E1B59"/>
                </a:solidFill>
              </a:rPr>
              <a:t>convenient approach </a:t>
            </a:r>
            <a:r>
              <a:rPr lang="en-US" sz="6700" dirty="0" smtClean="0"/>
              <a:t>to IUD initiation,</a:t>
            </a:r>
          </a:p>
          <a:p>
            <a:pPr>
              <a:lnSpc>
                <a:spcPct val="120000"/>
              </a:lnSpc>
              <a:buNone/>
            </a:pPr>
            <a:r>
              <a:rPr lang="en-US" sz="58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6700" b="1" dirty="0" smtClean="0"/>
              <a:t>No observed increase </a:t>
            </a:r>
            <a:r>
              <a:rPr lang="en-US" sz="6700" dirty="0" smtClean="0"/>
              <a:t>in the incidence of excessive bleeding or </a:t>
            </a:r>
            <a:r>
              <a:rPr lang="en-US" sz="6700" dirty="0" err="1" smtClean="0"/>
              <a:t>endometritis</a:t>
            </a:r>
            <a:r>
              <a:rPr lang="en-US" sz="5100" dirty="0" smtClean="0"/>
              <a:t>.</a:t>
            </a:r>
            <a:endParaRPr lang="en-IN" sz="5100" dirty="0" smtClean="0"/>
          </a:p>
          <a:p>
            <a:pPr>
              <a:lnSpc>
                <a:spcPct val="120000"/>
              </a:lnSpc>
            </a:pPr>
            <a:endParaRPr lang="en-US" sz="3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Contraception 2001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situations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3E1B59"/>
                </a:solidFill>
              </a:rPr>
              <a:t>PPH :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Priorities to achieve hemodynamic stability</a:t>
            </a:r>
          </a:p>
          <a:p>
            <a:r>
              <a:rPr lang="en-US" dirty="0" smtClean="0"/>
              <a:t>Insert once </a:t>
            </a:r>
            <a:r>
              <a:rPr lang="en-US" dirty="0" err="1" smtClean="0"/>
              <a:t>h’rage</a:t>
            </a:r>
            <a:r>
              <a:rPr lang="en-US" dirty="0" smtClean="0"/>
              <a:t> is controlled / next day</a:t>
            </a:r>
          </a:p>
          <a:p>
            <a:r>
              <a:rPr lang="en-US" dirty="0" smtClean="0"/>
              <a:t>Insert prior to suturing episiotomy</a:t>
            </a:r>
          </a:p>
          <a:p>
            <a:pPr>
              <a:buNone/>
            </a:pPr>
            <a:r>
              <a:rPr lang="en-US" b="1" dirty="0" smtClean="0">
                <a:solidFill>
                  <a:srgbClr val="3E1B59"/>
                </a:solidFill>
              </a:rPr>
              <a:t>AMTSL:</a:t>
            </a:r>
          </a:p>
          <a:p>
            <a:r>
              <a:rPr lang="en-US" dirty="0" smtClean="0"/>
              <a:t>Need not be modified</a:t>
            </a:r>
          </a:p>
          <a:p>
            <a:r>
              <a:rPr lang="en-US" dirty="0" smtClean="0"/>
              <a:t>Doesn’t increase risk of expulsion.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Breast feeding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500" dirty="0" smtClean="0"/>
              <a:t> Not affected </a:t>
            </a:r>
          </a:p>
          <a:p>
            <a:pPr>
              <a:lnSpc>
                <a:spcPct val="150000"/>
              </a:lnSpc>
            </a:pPr>
            <a:r>
              <a:rPr lang="en-US" sz="3500" dirty="0" smtClean="0"/>
              <a:t>With Cu T380A,  breast feeding women have </a:t>
            </a:r>
            <a:r>
              <a:rPr lang="en-US" sz="3500" b="1" dirty="0" smtClean="0">
                <a:solidFill>
                  <a:srgbClr val="3E1B59"/>
                </a:solidFill>
              </a:rPr>
              <a:t>less pain at insertion &amp; lower removal rates </a:t>
            </a:r>
            <a:r>
              <a:rPr lang="en-US" sz="3500" dirty="0" smtClean="0"/>
              <a:t>than non breast feeding women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Farr et al Am J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1996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1619250"/>
            <a:ext cx="7686675" cy="454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419600"/>
          </a:xfrm>
        </p:spPr>
        <p:txBody>
          <a:bodyPr/>
          <a:lstStyle/>
          <a:p>
            <a:r>
              <a:rPr lang="en-US" dirty="0" smtClean="0"/>
              <a:t>Postpartum is a right time for </a:t>
            </a:r>
            <a:r>
              <a:rPr lang="en-US" dirty="0" err="1" smtClean="0"/>
              <a:t>counselling</a:t>
            </a:r>
            <a:endParaRPr lang="en-US" dirty="0" smtClean="0"/>
          </a:p>
          <a:p>
            <a:r>
              <a:rPr lang="en-US" dirty="0" smtClean="0"/>
              <a:t>Choice of contraception is wide</a:t>
            </a:r>
          </a:p>
          <a:p>
            <a:r>
              <a:rPr lang="en-US" dirty="0" smtClean="0"/>
              <a:t>It should suit the couple </a:t>
            </a:r>
          </a:p>
          <a:p>
            <a:r>
              <a:rPr lang="en-US" dirty="0" smtClean="0"/>
              <a:t>3  accepted methods are POP, IUCD and INJECTABLES</a:t>
            </a:r>
          </a:p>
          <a:p>
            <a:r>
              <a:rPr lang="en-US" dirty="0" smtClean="0"/>
              <a:t>All have their own pros &amp; cons</a:t>
            </a:r>
          </a:p>
        </p:txBody>
      </p:sp>
      <p:pic>
        <p:nvPicPr>
          <p:cNvPr id="1026" name="Picture 2" descr="http://www.legendsrestaurant.com/images/animated_wine_bottle_tray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0"/>
            <a:ext cx="2209800" cy="2310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3352800"/>
          </a:xfrm>
        </p:spPr>
        <p:txBody>
          <a:bodyPr/>
          <a:lstStyle/>
          <a:p>
            <a:r>
              <a:rPr lang="en-US" sz="2800">
                <a:cs typeface="Times New Roman" pitchFamily="18" charset="0"/>
              </a:rPr>
              <a:t>It is essential to save the fragile ecosystem of planet earth and prevent mankind from becoming his own executioner  . With the population of the world currently increasing a quarter of a billion each day , we have not a moment to lose.</a:t>
            </a:r>
            <a:br>
              <a:rPr lang="en-US" sz="2800">
                <a:cs typeface="Times New Roman" pitchFamily="18" charset="0"/>
              </a:rPr>
            </a:br>
            <a:r>
              <a:rPr lang="en-US" sz="2800">
                <a:cs typeface="Times New Roman" pitchFamily="18" charset="0"/>
              </a:rPr>
              <a:t>                                    SHORT 1994</a:t>
            </a:r>
            <a:r>
              <a:rPr lang="en-US"/>
              <a:t> </a:t>
            </a:r>
          </a:p>
        </p:txBody>
      </p:sp>
      <p:pic>
        <p:nvPicPr>
          <p:cNvPr id="24581" name="Picture 5" descr="world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81438"/>
            <a:ext cx="3124200" cy="2976562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278188"/>
            <a:ext cx="30480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WOMEN</a:t>
            </a:r>
            <a:r>
              <a:rPr lang="en-US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They are our mothers &amp; daughters</a:t>
            </a:r>
          </a:p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    Our sisters &amp; wives</a:t>
            </a:r>
          </a:p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They are our friends, our partners</a:t>
            </a:r>
          </a:p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    Our strength &amp; conscience</a:t>
            </a:r>
          </a:p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They guide us  , nurture us</a:t>
            </a:r>
          </a:p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    And protect us</a:t>
            </a:r>
            <a:r>
              <a:rPr lang="en-US"/>
              <a:t> </a:t>
            </a:r>
          </a:p>
        </p:txBody>
      </p:sp>
      <p:pic>
        <p:nvPicPr>
          <p:cNvPr id="25604" name="Picture 4" descr="dance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657600"/>
            <a:ext cx="3429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600">
                <a:cs typeface="Times New Roman" pitchFamily="18" charset="0"/>
              </a:rPr>
              <a:t>TO AWAKEN PEOPLE</a:t>
            </a:r>
          </a:p>
          <a:p>
            <a:pPr>
              <a:buFontTx/>
              <a:buNone/>
            </a:pPr>
            <a:r>
              <a:rPr lang="en-US" sz="2600">
                <a:cs typeface="Times New Roman" pitchFamily="18" charset="0"/>
              </a:rPr>
              <a:t>IT IS THE WOMEN WHO MUST BE AWAKENED</a:t>
            </a:r>
          </a:p>
          <a:p>
            <a:pPr>
              <a:buFontTx/>
              <a:buNone/>
            </a:pPr>
            <a:r>
              <a:rPr lang="en-US" sz="2600">
                <a:cs typeface="Times New Roman" pitchFamily="18" charset="0"/>
              </a:rPr>
              <a:t>    ONCE SHE IS ON THE MOVE</a:t>
            </a:r>
          </a:p>
          <a:p>
            <a:pPr>
              <a:buFontTx/>
              <a:buNone/>
            </a:pPr>
            <a:r>
              <a:rPr lang="en-US" sz="2600">
                <a:cs typeface="Times New Roman" pitchFamily="18" charset="0"/>
              </a:rPr>
              <a:t>THE FAMILY MOVES</a:t>
            </a:r>
          </a:p>
          <a:p>
            <a:pPr>
              <a:buFontTx/>
              <a:buNone/>
            </a:pPr>
            <a:r>
              <a:rPr lang="en-US" sz="2600">
                <a:cs typeface="Times New Roman" pitchFamily="18" charset="0"/>
              </a:rPr>
              <a:t>THE VILLAGE MOVES</a:t>
            </a:r>
          </a:p>
          <a:p>
            <a:pPr>
              <a:buFontTx/>
              <a:buNone/>
            </a:pPr>
            <a:r>
              <a:rPr lang="en-US" sz="2600">
                <a:cs typeface="Times New Roman" pitchFamily="18" charset="0"/>
              </a:rPr>
              <a:t>THE NATION MOVES</a:t>
            </a:r>
            <a:r>
              <a:rPr lang="en-US"/>
              <a:t> </a:t>
            </a:r>
          </a:p>
        </p:txBody>
      </p:sp>
      <p:pic>
        <p:nvPicPr>
          <p:cNvPr id="26634" name="Picture 10" descr="macaren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388" y="3124200"/>
            <a:ext cx="261461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POPs: Contraceptive Benefits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 when taken at the same time every day (0.05–5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pregnancies per 100 women during the first year of use)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Immediately effective (&lt; 24 hours)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Pelvic examination not required prior to 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interfere with intercourse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affect breastfeeding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Immediate return of fertility when stopped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POPs: Contraceptive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side effects</a:t>
            </a:r>
          </a:p>
          <a:p>
            <a:r>
              <a:rPr lang="en-US" dirty="0" smtClean="0"/>
              <a:t>Convenient and easy-to-use</a:t>
            </a:r>
          </a:p>
          <a:p>
            <a:r>
              <a:rPr lang="en-US" dirty="0" smtClean="0"/>
              <a:t>No bone loss as with depot </a:t>
            </a:r>
            <a:r>
              <a:rPr lang="en-US" dirty="0" err="1" smtClean="0"/>
              <a:t>provera</a:t>
            </a:r>
            <a:endParaRPr lang="en-US" dirty="0" smtClean="0"/>
          </a:p>
          <a:p>
            <a:r>
              <a:rPr lang="en-US" dirty="0" smtClean="0"/>
              <a:t>Can be provided by trained nonmedical staff</a:t>
            </a:r>
          </a:p>
          <a:p>
            <a:r>
              <a:rPr lang="en-US" dirty="0" smtClean="0"/>
              <a:t>Contain no estrogen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42" name="Picture 2" descr="http://www.how2blog.in/wp-content/uploads/2012/07/Social-Networking-Business-Benef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975" y="4133849"/>
            <a:ext cx="3629025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POPs: </a:t>
            </a:r>
            <a:r>
              <a:rPr lang="en-US" dirty="0" err="1" smtClean="0"/>
              <a:t>Noncontraceptive</a:t>
            </a:r>
            <a:r>
              <a:rPr lang="en-US" dirty="0" smtClean="0"/>
              <a:t>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May decrease menstrual cramps</a:t>
            </a:r>
          </a:p>
          <a:p>
            <a:r>
              <a:rPr lang="en-US" dirty="0" smtClean="0"/>
              <a:t>May decrease menstrual bleeding</a:t>
            </a:r>
          </a:p>
          <a:p>
            <a:r>
              <a:rPr lang="en-US" dirty="0" smtClean="0"/>
              <a:t>May improve anemia</a:t>
            </a:r>
          </a:p>
          <a:p>
            <a:r>
              <a:rPr lang="en-US" dirty="0" smtClean="0"/>
              <a:t>Protect against endometrial cancer</a:t>
            </a:r>
          </a:p>
          <a:p>
            <a:r>
              <a:rPr lang="en-US" dirty="0" smtClean="0"/>
              <a:t>Decrease benign breast disease</a:t>
            </a:r>
          </a:p>
          <a:p>
            <a:r>
              <a:rPr lang="en-US" dirty="0" smtClean="0"/>
              <a:t>Decrease ectopic pregnancy</a:t>
            </a:r>
          </a:p>
          <a:p>
            <a:r>
              <a:rPr lang="en-US" dirty="0" smtClean="0"/>
              <a:t>Protect against some causes of PID</a:t>
            </a:r>
          </a:p>
          <a:p>
            <a:endParaRPr lang="en-US" dirty="0"/>
          </a:p>
        </p:txBody>
      </p:sp>
      <p:pic>
        <p:nvPicPr>
          <p:cNvPr id="60418" name="Picture 2" descr="http://blog.melsscrm.com/wp-content/uploads/2012/08/benef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25682"/>
            <a:ext cx="3429000" cy="333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2124</Words>
  <Application>Microsoft Office PowerPoint</Application>
  <PresentationFormat>On-screen Show (4:3)</PresentationFormat>
  <Paragraphs>361</Paragraphs>
  <Slides>68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Office Theme</vt:lpstr>
      <vt:lpstr>Custom Design</vt:lpstr>
      <vt:lpstr>1_Custom Design</vt:lpstr>
      <vt:lpstr>Postpartum Contraception</vt:lpstr>
      <vt:lpstr>No women is completely free unless she has control over her own reproductive destiny Margaret Sanger USA</vt:lpstr>
      <vt:lpstr>Slide 3</vt:lpstr>
      <vt:lpstr>PROGESTERONE ONLY PILLS</vt:lpstr>
      <vt:lpstr>A POP with a difference: oral desogestrel</vt:lpstr>
      <vt:lpstr>POPs: Mechanisms of Action</vt:lpstr>
      <vt:lpstr>POPs: Contraceptive Benefits</vt:lpstr>
      <vt:lpstr>POPs: Contraceptive Benefits</vt:lpstr>
      <vt:lpstr>POPs: Noncontraceptive Benefits</vt:lpstr>
      <vt:lpstr>POPs: Limitations</vt:lpstr>
      <vt:lpstr>POPs: Conditions Requiring Precaution (WHO Class 3)</vt:lpstr>
      <vt:lpstr>POPs: Conditions for Which There Are No Restrictions</vt:lpstr>
      <vt:lpstr>POPs: When to Start</vt:lpstr>
      <vt:lpstr>Oral desogestrel - negligible effects </vt:lpstr>
      <vt:lpstr>POP</vt:lpstr>
      <vt:lpstr>Slide 16</vt:lpstr>
      <vt:lpstr>Slide 17</vt:lpstr>
      <vt:lpstr>Slide 18</vt:lpstr>
      <vt:lpstr>Injectable Contraceptives</vt:lpstr>
      <vt:lpstr>Types</vt:lpstr>
      <vt:lpstr>DMPA  - Mechanism of Action</vt:lpstr>
      <vt:lpstr>DMPA – Widely used Injectable</vt:lpstr>
      <vt:lpstr>When to Initate</vt:lpstr>
      <vt:lpstr>Advantages</vt:lpstr>
      <vt:lpstr>Non Contraceptive Heath Benefits</vt:lpstr>
      <vt:lpstr>Disadvantages</vt:lpstr>
      <vt:lpstr>DMPA – Common side effects</vt:lpstr>
      <vt:lpstr>DMPA – Return to Fertility</vt:lpstr>
      <vt:lpstr>Infant exposures to DMPA through Breastfeeding</vt:lpstr>
      <vt:lpstr>Who can use DMPA</vt:lpstr>
      <vt:lpstr>Slide 31</vt:lpstr>
      <vt:lpstr>DMPA use by women with HIV</vt:lpstr>
      <vt:lpstr>Post partum IUCD</vt:lpstr>
      <vt:lpstr>Slide 34</vt:lpstr>
      <vt:lpstr>Types of Insertion</vt:lpstr>
      <vt:lpstr>Types of Insertion</vt:lpstr>
      <vt:lpstr>Types of Insertion</vt:lpstr>
      <vt:lpstr>Immediate post abortal IUD insertion</vt:lpstr>
      <vt:lpstr>Timing of Insertion</vt:lpstr>
      <vt:lpstr>Immediate vs Delayed Insertion</vt:lpstr>
      <vt:lpstr>IUD insertion during post partum period - A systematic Review</vt:lpstr>
      <vt:lpstr>Results</vt:lpstr>
      <vt:lpstr>Techniques</vt:lpstr>
      <vt:lpstr>Types of Insertion</vt:lpstr>
      <vt:lpstr>A comparative study of two techniques used in immediate postplacental insertion (IPPI) of the Copper T-380A IUD in Shanghai, People's Republic of China.</vt:lpstr>
      <vt:lpstr>Cochrane Review 2007</vt:lpstr>
      <vt:lpstr>Anatomy of Post Partum Uterus</vt:lpstr>
      <vt:lpstr>Insertion Technique</vt:lpstr>
      <vt:lpstr>Slide 49</vt:lpstr>
      <vt:lpstr>Slide 50</vt:lpstr>
      <vt:lpstr>Straighten the Angle</vt:lpstr>
      <vt:lpstr>Process of Insertion</vt:lpstr>
      <vt:lpstr>Removal of Ring Forceps</vt:lpstr>
      <vt:lpstr>Slide 54</vt:lpstr>
      <vt:lpstr>Advantages - women</vt:lpstr>
      <vt:lpstr>Post Insertion - problems</vt:lpstr>
      <vt:lpstr>Complications</vt:lpstr>
      <vt:lpstr>Expulsion rates  </vt:lpstr>
      <vt:lpstr>Tips to reduce spontaneous expulsion</vt:lpstr>
      <vt:lpstr>Tips to reduce spontaneous expulsion</vt:lpstr>
      <vt:lpstr>Slide 61</vt:lpstr>
      <vt:lpstr>Special situations</vt:lpstr>
      <vt:lpstr>Breast feeding</vt:lpstr>
      <vt:lpstr>Slide 64</vt:lpstr>
      <vt:lpstr>Conclusions</vt:lpstr>
      <vt:lpstr>It is essential to save the fragile ecosystem of planet earth and prevent mankind from becoming his own executioner  . With the population of the world currently increasing a quarter of a billion each day , we have not a moment to lose.                                     SHORT 1994 </vt:lpstr>
      <vt:lpstr>WOMEN </vt:lpstr>
      <vt:lpstr>Slide 68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Postpartum Contraception</dc:title>
  <dc:creator>pal</dc:creator>
  <cp:lastModifiedBy>Alagappa</cp:lastModifiedBy>
  <cp:revision>59</cp:revision>
  <dcterms:created xsi:type="dcterms:W3CDTF">2006-08-16T00:00:00Z</dcterms:created>
  <dcterms:modified xsi:type="dcterms:W3CDTF">2012-11-14T06:33:34Z</dcterms:modified>
</cp:coreProperties>
</file>